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08" r:id="rId1"/>
  </p:sldMasterIdLst>
  <p:notesMasterIdLst>
    <p:notesMasterId r:id="rId52"/>
  </p:notesMasterIdLst>
  <p:sldIdLst>
    <p:sldId id="262" r:id="rId2"/>
    <p:sldId id="283" r:id="rId3"/>
    <p:sldId id="359" r:id="rId4"/>
    <p:sldId id="315" r:id="rId5"/>
    <p:sldId id="365" r:id="rId6"/>
    <p:sldId id="345" r:id="rId7"/>
    <p:sldId id="350" r:id="rId8"/>
    <p:sldId id="284" r:id="rId9"/>
    <p:sldId id="316" r:id="rId10"/>
    <p:sldId id="472" r:id="rId11"/>
    <p:sldId id="473" r:id="rId12"/>
    <p:sldId id="474" r:id="rId13"/>
    <p:sldId id="475" r:id="rId14"/>
    <p:sldId id="289" r:id="rId15"/>
    <p:sldId id="290" r:id="rId16"/>
    <p:sldId id="293" r:id="rId17"/>
    <p:sldId id="296" r:id="rId18"/>
    <p:sldId id="356" r:id="rId19"/>
    <p:sldId id="367" r:id="rId20"/>
    <p:sldId id="368" r:id="rId21"/>
    <p:sldId id="366" r:id="rId22"/>
    <p:sldId id="352" r:id="rId23"/>
    <p:sldId id="357" r:id="rId24"/>
    <p:sldId id="348" r:id="rId25"/>
    <p:sldId id="355" r:id="rId26"/>
    <p:sldId id="301" r:id="rId27"/>
    <p:sldId id="468" r:id="rId28"/>
    <p:sldId id="469" r:id="rId29"/>
    <p:sldId id="302" r:id="rId30"/>
    <p:sldId id="362" r:id="rId31"/>
    <p:sldId id="470" r:id="rId32"/>
    <p:sldId id="471" r:id="rId33"/>
    <p:sldId id="450" r:id="rId34"/>
    <p:sldId id="451" r:id="rId35"/>
    <p:sldId id="452" r:id="rId36"/>
    <p:sldId id="453" r:id="rId37"/>
    <p:sldId id="454" r:id="rId38"/>
    <p:sldId id="455" r:id="rId39"/>
    <p:sldId id="456" r:id="rId40"/>
    <p:sldId id="457" r:id="rId41"/>
    <p:sldId id="458" r:id="rId42"/>
    <p:sldId id="465" r:id="rId43"/>
    <p:sldId id="466" r:id="rId44"/>
    <p:sldId id="467" r:id="rId45"/>
    <p:sldId id="459" r:id="rId46"/>
    <p:sldId id="460" r:id="rId47"/>
    <p:sldId id="463" r:id="rId48"/>
    <p:sldId id="461" r:id="rId49"/>
    <p:sldId id="361" r:id="rId50"/>
    <p:sldId id="358" r:id="rId51"/>
  </p:sldIdLst>
  <p:sldSz cx="12192000" cy="6858000"/>
  <p:notesSz cx="6858000" cy="9144000"/>
  <p:embeddedFontLst>
    <p:embeddedFont>
      <p:font typeface="Arial Black" panose="020B0A04020102020204" pitchFamily="34" charset="0"/>
      <p:bold r:id="rId53"/>
    </p:embeddedFont>
    <p:embeddedFont>
      <p:font typeface="Consolas" panose="020B0609020204030204" pitchFamily="49" charset="0"/>
      <p:regular r:id="rId54"/>
      <p:bold r:id="rId55"/>
      <p:italic r:id="rId56"/>
      <p:boldItalic r:id="rId57"/>
    </p:embeddedFont>
    <p:embeddedFont>
      <p:font typeface="Wingdings 2" panose="05020102010507070707" pitchFamily="18" charset="2"/>
      <p:regular r:id="rId58"/>
    </p:embeddedFont>
    <p:embeddedFont>
      <p:font typeface="맑은 고딕" panose="020B0503020000020004" pitchFamily="50" charset="-127"/>
      <p:regular r:id="rId59"/>
      <p:bold r:id="rId60"/>
    </p:embeddedFont>
    <p:embeddedFont>
      <p:font typeface="맑은 고딕" panose="020B0503020000020004" pitchFamily="50" charset="-127"/>
      <p:regular r:id="rId59"/>
      <p:bold r:id="rId6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EE7D16"/>
    <a:srgbClr val="0070C0"/>
    <a:srgbClr val="00B050"/>
    <a:srgbClr val="AC8300"/>
    <a:srgbClr val="8D54DA"/>
    <a:srgbClr val="993366"/>
    <a:srgbClr val="FF9900"/>
    <a:srgbClr val="FFD44E"/>
    <a:srgbClr val="74C4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6" d="100"/>
          <a:sy n="86" d="100"/>
        </p:scale>
        <p:origin x="378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BC142D-7B56-49BB-8B8A-57CFB55ABE2C}" type="datetimeFigureOut">
              <a:rPr lang="ko-KR" altLang="en-US" smtClean="0"/>
              <a:t>2025-02-27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47F68-AAC0-416F-8284-B01846D37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759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076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377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357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14937" y="1615193"/>
            <a:ext cx="8183302" cy="1325563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5400" b="1" kern="1200" dirty="0">
                <a:gradFill flip="none" rotWithShape="1">
                  <a:gsLst>
                    <a:gs pos="0">
                      <a:srgbClr val="2B4682"/>
                    </a:gs>
                    <a:gs pos="100000">
                      <a:srgbClr val="FE4E50"/>
                    </a:gs>
                  </a:gsLst>
                  <a:lin ang="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  <a:cs typeface="+mn-cs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0" hasCustomPrompt="1"/>
          </p:nvPr>
        </p:nvSpPr>
        <p:spPr>
          <a:xfrm>
            <a:off x="3657600" y="3901547"/>
            <a:ext cx="5678488" cy="7459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ko-KR" altLang="en-US" dirty="0"/>
              <a:t>슬라이드 제목</a:t>
            </a:r>
          </a:p>
        </p:txBody>
      </p:sp>
    </p:spTree>
    <p:extLst>
      <p:ext uri="{BB962C8B-B14F-4D97-AF65-F5344CB8AC3E}">
        <p14:creationId xmlns:p14="http://schemas.microsoft.com/office/powerpoint/2010/main" val="8279637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1006475" y="220759"/>
            <a:ext cx="10823575" cy="82552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 b="1">
                <a:solidFill>
                  <a:srgbClr val="003366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cxnSp>
        <p:nvCxnSpPr>
          <p:cNvPr id="31" name="직선 연결선 30"/>
          <p:cNvCxnSpPr/>
          <p:nvPr userDrawn="1"/>
        </p:nvCxnSpPr>
        <p:spPr>
          <a:xfrm>
            <a:off x="1006997" y="1046280"/>
            <a:ext cx="10833904" cy="0"/>
          </a:xfrm>
          <a:prstGeom prst="line">
            <a:avLst/>
          </a:prstGeom>
          <a:ln w="25400" cmpd="thickThin">
            <a:solidFill>
              <a:srgbClr val="0033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그룹 31"/>
          <p:cNvGrpSpPr/>
          <p:nvPr userDrawn="1"/>
        </p:nvGrpSpPr>
        <p:grpSpPr>
          <a:xfrm>
            <a:off x="-7374" y="563880"/>
            <a:ext cx="720000" cy="482400"/>
            <a:chOff x="-7374" y="563880"/>
            <a:chExt cx="720000" cy="4824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sp>
          <p:nvSpPr>
            <p:cNvPr id="33" name="오각형 32"/>
            <p:cNvSpPr/>
            <p:nvPr/>
          </p:nvSpPr>
          <p:spPr>
            <a:xfrm>
              <a:off x="-7374" y="563880"/>
              <a:ext cx="720000" cy="482400"/>
            </a:xfrm>
            <a:prstGeom prst="homePlate">
              <a:avLst/>
            </a:prstGeom>
            <a:solidFill>
              <a:srgbClr val="003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1862" y="620414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9011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1006476" y="220759"/>
            <a:ext cx="10660806" cy="825521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>
              <a:buNone/>
              <a:defRPr sz="36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grpSp>
        <p:nvGrpSpPr>
          <p:cNvPr id="52" name="그룹 51"/>
          <p:cNvGrpSpPr/>
          <p:nvPr userDrawn="1"/>
        </p:nvGrpSpPr>
        <p:grpSpPr>
          <a:xfrm>
            <a:off x="-7374" y="564023"/>
            <a:ext cx="482600" cy="482400"/>
            <a:chOff x="-7374" y="563880"/>
            <a:chExt cx="482600" cy="482400"/>
          </a:xfrm>
        </p:grpSpPr>
        <p:sp>
          <p:nvSpPr>
            <p:cNvPr id="53" name="직사각형 52"/>
            <p:cNvSpPr/>
            <p:nvPr/>
          </p:nvSpPr>
          <p:spPr>
            <a:xfrm>
              <a:off x="-7374" y="563880"/>
              <a:ext cx="482600" cy="482400"/>
            </a:xfrm>
            <a:prstGeom prst="rect">
              <a:avLst/>
            </a:prstGeom>
            <a:solidFill>
              <a:srgbClr val="003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1862" y="620414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30" name="직선 연결선 29"/>
          <p:cNvCxnSpPr/>
          <p:nvPr userDrawn="1"/>
        </p:nvCxnSpPr>
        <p:spPr>
          <a:xfrm>
            <a:off x="1006997" y="1046280"/>
            <a:ext cx="10833904" cy="0"/>
          </a:xfrm>
          <a:prstGeom prst="line">
            <a:avLst/>
          </a:prstGeom>
          <a:ln w="25400" cmpd="thickThin">
            <a:solidFill>
              <a:srgbClr val="2B46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그룹 30"/>
          <p:cNvGrpSpPr/>
          <p:nvPr userDrawn="1"/>
        </p:nvGrpSpPr>
        <p:grpSpPr>
          <a:xfrm>
            <a:off x="-7374" y="564023"/>
            <a:ext cx="482600" cy="482400"/>
            <a:chOff x="-7374" y="563880"/>
            <a:chExt cx="482600" cy="482400"/>
          </a:xfrm>
        </p:grpSpPr>
        <p:sp>
          <p:nvSpPr>
            <p:cNvPr id="32" name="직사각형 31"/>
            <p:cNvSpPr/>
            <p:nvPr/>
          </p:nvSpPr>
          <p:spPr>
            <a:xfrm>
              <a:off x="-7374" y="563880"/>
              <a:ext cx="482600" cy="482400"/>
            </a:xfrm>
            <a:prstGeom prst="rect">
              <a:avLst/>
            </a:prstGeom>
            <a:solidFill>
              <a:srgbClr val="003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1862" y="620414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4" name="그룹 33"/>
          <p:cNvGrpSpPr/>
          <p:nvPr userDrawn="1"/>
        </p:nvGrpSpPr>
        <p:grpSpPr>
          <a:xfrm>
            <a:off x="-7374" y="1528823"/>
            <a:ext cx="482600" cy="482400"/>
            <a:chOff x="0" y="563880"/>
            <a:chExt cx="482600" cy="482400"/>
          </a:xfrm>
        </p:grpSpPr>
        <p:sp>
          <p:nvSpPr>
            <p:cNvPr id="35" name="직사각형 34"/>
            <p:cNvSpPr/>
            <p:nvPr/>
          </p:nvSpPr>
          <p:spPr>
            <a:xfrm>
              <a:off x="0" y="563880"/>
              <a:ext cx="482600" cy="482400"/>
            </a:xfrm>
            <a:prstGeom prst="rect">
              <a:avLst/>
            </a:prstGeom>
            <a:solidFill>
              <a:srgbClr val="74C4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/>
            <p:cNvSpPr txBox="1"/>
            <p:nvPr userDrawn="1"/>
          </p:nvSpPr>
          <p:spPr>
            <a:xfrm>
              <a:off x="79236" y="620414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3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그룹 36"/>
          <p:cNvGrpSpPr/>
          <p:nvPr userDrawn="1"/>
        </p:nvGrpSpPr>
        <p:grpSpPr>
          <a:xfrm>
            <a:off x="-7374" y="2011223"/>
            <a:ext cx="482600" cy="482400"/>
            <a:chOff x="0" y="563880"/>
            <a:chExt cx="482600" cy="482400"/>
          </a:xfrm>
        </p:grpSpPr>
        <p:sp>
          <p:nvSpPr>
            <p:cNvPr id="38" name="직사각형 37"/>
            <p:cNvSpPr/>
            <p:nvPr/>
          </p:nvSpPr>
          <p:spPr>
            <a:xfrm>
              <a:off x="0" y="563880"/>
              <a:ext cx="482600" cy="482400"/>
            </a:xfrm>
            <a:prstGeom prst="rect">
              <a:avLst/>
            </a:prstGeom>
            <a:solidFill>
              <a:srgbClr val="FFD4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/>
            <p:cNvSpPr txBox="1"/>
            <p:nvPr userDrawn="1"/>
          </p:nvSpPr>
          <p:spPr>
            <a:xfrm>
              <a:off x="79236" y="620414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4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0" name="그룹 39"/>
          <p:cNvGrpSpPr/>
          <p:nvPr userDrawn="1"/>
        </p:nvGrpSpPr>
        <p:grpSpPr>
          <a:xfrm>
            <a:off x="-7374" y="1046423"/>
            <a:ext cx="720000" cy="482400"/>
            <a:chOff x="0" y="563880"/>
            <a:chExt cx="720000" cy="482400"/>
          </a:xfrm>
          <a:solidFill>
            <a:srgbClr val="0070C0"/>
          </a:solidFill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sp>
          <p:nvSpPr>
            <p:cNvPr id="41" name="오각형 40"/>
            <p:cNvSpPr/>
            <p:nvPr userDrawn="1"/>
          </p:nvSpPr>
          <p:spPr>
            <a:xfrm>
              <a:off x="0" y="563880"/>
              <a:ext cx="720000" cy="482400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9236" y="620414"/>
              <a:ext cx="32412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2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67565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1006475" y="220759"/>
            <a:ext cx="10823575" cy="82552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1">
                <a:solidFill>
                  <a:srgbClr val="74C478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cxnSp>
        <p:nvCxnSpPr>
          <p:cNvPr id="30" name="직선 연결선 29"/>
          <p:cNvCxnSpPr/>
          <p:nvPr userDrawn="1"/>
        </p:nvCxnSpPr>
        <p:spPr>
          <a:xfrm>
            <a:off x="1006997" y="1046280"/>
            <a:ext cx="10833904" cy="0"/>
          </a:xfrm>
          <a:prstGeom prst="line">
            <a:avLst/>
          </a:prstGeom>
          <a:ln w="25400" cmpd="thickThin">
            <a:solidFill>
              <a:srgbClr val="74C4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그룹 30"/>
          <p:cNvGrpSpPr/>
          <p:nvPr userDrawn="1"/>
        </p:nvGrpSpPr>
        <p:grpSpPr>
          <a:xfrm>
            <a:off x="-7374" y="564023"/>
            <a:ext cx="482600" cy="482400"/>
            <a:chOff x="-7374" y="563880"/>
            <a:chExt cx="482600" cy="482400"/>
          </a:xfrm>
        </p:grpSpPr>
        <p:sp>
          <p:nvSpPr>
            <p:cNvPr id="32" name="직사각형 31"/>
            <p:cNvSpPr/>
            <p:nvPr/>
          </p:nvSpPr>
          <p:spPr>
            <a:xfrm>
              <a:off x="-7374" y="563880"/>
              <a:ext cx="482600" cy="482400"/>
            </a:xfrm>
            <a:prstGeom prst="rect">
              <a:avLst/>
            </a:prstGeom>
            <a:solidFill>
              <a:srgbClr val="0033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1862" y="620414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TextBox 42"/>
          <p:cNvSpPr txBox="1"/>
          <p:nvPr userDrawn="1"/>
        </p:nvSpPr>
        <p:spPr>
          <a:xfrm>
            <a:off x="45268" y="2078202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2632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-7374" y="2438400"/>
            <a:ext cx="0" cy="1066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flipH="1">
            <a:off x="-7374" y="2545080"/>
            <a:ext cx="10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-7374" y="1046280"/>
            <a:ext cx="482600" cy="482400"/>
            <a:chOff x="0" y="563880"/>
            <a:chExt cx="482600" cy="482400"/>
          </a:xfrm>
          <a:solidFill>
            <a:srgbClr val="0070C0"/>
          </a:solidFill>
        </p:grpSpPr>
        <p:sp>
          <p:nvSpPr>
            <p:cNvPr id="11" name="직사각형 10"/>
            <p:cNvSpPr/>
            <p:nvPr/>
          </p:nvSpPr>
          <p:spPr>
            <a:xfrm>
              <a:off x="0" y="563880"/>
              <a:ext cx="482600" cy="482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9236" y="620414"/>
              <a:ext cx="32412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2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-7374" y="1528680"/>
            <a:ext cx="482600" cy="482400"/>
            <a:chOff x="0" y="563880"/>
            <a:chExt cx="482600" cy="482400"/>
          </a:xfrm>
        </p:grpSpPr>
        <p:sp>
          <p:nvSpPr>
            <p:cNvPr id="14" name="직사각형 13"/>
            <p:cNvSpPr/>
            <p:nvPr/>
          </p:nvSpPr>
          <p:spPr>
            <a:xfrm>
              <a:off x="0" y="563880"/>
              <a:ext cx="482600" cy="482400"/>
            </a:xfrm>
            <a:prstGeom prst="rect">
              <a:avLst/>
            </a:prstGeom>
            <a:solidFill>
              <a:srgbClr val="74C4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9236" y="620414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3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-7374" y="2011080"/>
            <a:ext cx="482600" cy="482400"/>
            <a:chOff x="0" y="563880"/>
            <a:chExt cx="482600" cy="482400"/>
          </a:xfrm>
        </p:grpSpPr>
        <p:sp>
          <p:nvSpPr>
            <p:cNvPr id="17" name="직사각형 16"/>
            <p:cNvSpPr/>
            <p:nvPr/>
          </p:nvSpPr>
          <p:spPr>
            <a:xfrm>
              <a:off x="0" y="563880"/>
              <a:ext cx="482600" cy="482400"/>
            </a:xfrm>
            <a:prstGeom prst="rect">
              <a:avLst/>
            </a:prstGeom>
            <a:solidFill>
              <a:srgbClr val="FFD4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9236" y="620414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4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-7374" y="2493480"/>
            <a:ext cx="482600" cy="482400"/>
            <a:chOff x="0" y="563880"/>
            <a:chExt cx="482600" cy="482400"/>
          </a:xfrm>
          <a:solidFill>
            <a:srgbClr val="FF9900"/>
          </a:solidFill>
        </p:grpSpPr>
        <p:sp>
          <p:nvSpPr>
            <p:cNvPr id="20" name="직사각형 19"/>
            <p:cNvSpPr/>
            <p:nvPr/>
          </p:nvSpPr>
          <p:spPr>
            <a:xfrm>
              <a:off x="0" y="563880"/>
              <a:ext cx="482600" cy="482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9236" y="620414"/>
              <a:ext cx="32412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5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-7374" y="2975880"/>
            <a:ext cx="482600" cy="482400"/>
            <a:chOff x="0" y="563880"/>
            <a:chExt cx="482600" cy="482400"/>
          </a:xfrm>
          <a:solidFill>
            <a:srgbClr val="CC3300"/>
          </a:solidFill>
        </p:grpSpPr>
        <p:sp>
          <p:nvSpPr>
            <p:cNvPr id="23" name="직사각형 22"/>
            <p:cNvSpPr/>
            <p:nvPr/>
          </p:nvSpPr>
          <p:spPr>
            <a:xfrm>
              <a:off x="0" y="563880"/>
              <a:ext cx="482600" cy="482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9236" y="620414"/>
              <a:ext cx="32412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6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텍스트 개체 틀 2"/>
          <p:cNvSpPr>
            <a:spLocks noGrp="1"/>
          </p:cNvSpPr>
          <p:nvPr>
            <p:ph type="body" sz="quarter" idx="10" hasCustomPrompt="1"/>
          </p:nvPr>
        </p:nvSpPr>
        <p:spPr>
          <a:xfrm>
            <a:off x="1006475" y="563880"/>
            <a:ext cx="10823575" cy="482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1">
                <a:solidFill>
                  <a:srgbClr val="003366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-7374" y="563880"/>
            <a:ext cx="482600" cy="482400"/>
            <a:chOff x="-7374" y="563880"/>
            <a:chExt cx="482600" cy="482400"/>
          </a:xfrm>
          <a:effectLst/>
        </p:grpSpPr>
        <p:sp>
          <p:nvSpPr>
            <p:cNvPr id="8" name="오각형 7"/>
            <p:cNvSpPr/>
            <p:nvPr/>
          </p:nvSpPr>
          <p:spPr>
            <a:xfrm>
              <a:off x="-7374" y="563880"/>
              <a:ext cx="482600" cy="482400"/>
            </a:xfrm>
            <a:prstGeom prst="homePlate">
              <a:avLst>
                <a:gd name="adj" fmla="val 0"/>
              </a:avLst>
            </a:prstGeom>
            <a:solidFill>
              <a:srgbClr val="00336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1862" y="620414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1" name="텍스트 개체 틀 2"/>
          <p:cNvSpPr>
            <a:spLocks noGrp="1"/>
          </p:cNvSpPr>
          <p:nvPr>
            <p:ph type="body" sz="quarter" idx="11" hasCustomPrompt="1"/>
          </p:nvPr>
        </p:nvSpPr>
        <p:spPr>
          <a:xfrm>
            <a:off x="1006474" y="1046280"/>
            <a:ext cx="10823575" cy="482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32" name="텍스트 개체 틀 2"/>
          <p:cNvSpPr>
            <a:spLocks noGrp="1"/>
          </p:cNvSpPr>
          <p:nvPr>
            <p:ph type="body" sz="quarter" idx="12" hasCustomPrompt="1"/>
          </p:nvPr>
        </p:nvSpPr>
        <p:spPr>
          <a:xfrm>
            <a:off x="1006475" y="1528680"/>
            <a:ext cx="10823575" cy="482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1">
                <a:solidFill>
                  <a:srgbClr val="74C478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33" name="텍스트 개체 틀 2"/>
          <p:cNvSpPr>
            <a:spLocks noGrp="1"/>
          </p:cNvSpPr>
          <p:nvPr>
            <p:ph type="body" sz="quarter" idx="13" hasCustomPrompt="1"/>
          </p:nvPr>
        </p:nvSpPr>
        <p:spPr>
          <a:xfrm>
            <a:off x="1006474" y="2011080"/>
            <a:ext cx="10823575" cy="482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1">
                <a:solidFill>
                  <a:srgbClr val="AC8300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34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1006475" y="2514513"/>
            <a:ext cx="10823575" cy="482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1">
                <a:solidFill>
                  <a:srgbClr val="FF9900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35" name="텍스트 개체 틀 2"/>
          <p:cNvSpPr>
            <a:spLocks noGrp="1"/>
          </p:cNvSpPr>
          <p:nvPr>
            <p:ph type="body" sz="quarter" idx="15" hasCustomPrompt="1"/>
          </p:nvPr>
        </p:nvSpPr>
        <p:spPr>
          <a:xfrm>
            <a:off x="1006474" y="2996913"/>
            <a:ext cx="10823575" cy="4824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 b="1">
                <a:solidFill>
                  <a:srgbClr val="CC3300"/>
                </a:solidFill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436287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52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441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722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600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82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8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070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97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5FFAB59-05A6-41B5-A2D4-5F61552A237A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253F90-3AEC-4F46-AEB3-348E10370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826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674" r:id="rId1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ooob.tistory.com/412#:~:text=%E3%80%8CDALL%2DE%E3%80%8D%EB%8A%94%201,%EC%B2%AB%20%ED%99%94%EB%A9%B4%EC%9D%B4%20%ED%91%9C%EC%8B%9C%EB%90%A9%EB%8B%88%EB%8B%A4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jhleepde@cau.ac.kr" TargetMode="Externa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HZwWFHWa-w&amp;list=PLZHQObOWTQDNU6R1_67000Dx_ZCJB-3pi&amp;index=2&amp;t=33s" TargetMode="External"/><Relationship Id="rId2" Type="http://schemas.openxmlformats.org/officeDocument/2006/relationships/hyperlink" Target="https://www.youtube.com/watch?v=aircAruvnKk&amp;t=4s" TargetMode="Externa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www.youtube.com/watch?v=tIeHLnjs5U8&amp;list=PLZHQObOWTQDNU6R1_67000Dx_ZCJB-3pi&amp;index=4" TargetMode="External"/><Relationship Id="rId4" Type="http://schemas.openxmlformats.org/officeDocument/2006/relationships/hyperlink" Target="https://www.youtube.com/watch?v=Ilg3gGewQ5U&amp;list=PLZHQObOWTQDNU6R1_67000Dx_ZCJB-3pi&amp;index=3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aircAruvnKk&amp;list=PLZHQObOWTQDNU6R1_67000Dx_ZCJB-3pi&amp;index=1" TargetMode="Externa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theorydb.github.io/dev/2019/08/23/dev-ml-colab/" TargetMode="Externa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namu.wiki/w/C(%ED%94%84%EB%A1%9C%EA%B7%B8%EB%9E%98%EB%B0%8D%20%EC%96%B8%EC%96%B4)" TargetMode="External"/><Relationship Id="rId2" Type="http://schemas.openxmlformats.org/officeDocument/2006/relationships/hyperlink" Target="https://namu.wiki/w/%EB%8D%B0%EB%8B%88%EC%8A%A4%20%EB%A6%AC%EC%B9%98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namu.wiki/w/%ED%94%84%EB%A1%9C%EA%B7%B8%EB%9E%98%EB%B0%8D%20%EC%96%B8%EC%96%B4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dojang.io/mod/page/view.php?id=2398" TargetMode="External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docs.net/book/1" TargetMode="External"/><Relationship Id="rId7" Type="http://schemas.openxmlformats.org/officeDocument/2006/relationships/hyperlink" Target="http://cs229.stanford.edu/syllabus-fall2020.html" TargetMode="External"/><Relationship Id="rId2" Type="http://schemas.openxmlformats.org/officeDocument/2006/relationships/hyperlink" Target="https://python.bakyeono.net/table-of-contents.html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ageron/handson-ml" TargetMode="External"/><Relationship Id="rId5" Type="http://schemas.openxmlformats.org/officeDocument/2006/relationships/hyperlink" Target="https://github.com/rickiepark/hg-mldl" TargetMode="External"/><Relationship Id="rId4" Type="http://schemas.openxmlformats.org/officeDocument/2006/relationships/hyperlink" Target="https://docs.python.org/ko/3/tutorial/index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PLop4L2eGk&amp;list=PLLssT5z_DsK-h9vYZkQkYNWcItqhlRJLN" TargetMode="External"/><Relationship Id="rId2" Type="http://schemas.openxmlformats.org/officeDocument/2006/relationships/hyperlink" Target="https://hunkim.github.io/ml/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youtube.com/watch?v=kWiCuklohd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14936" y="1615193"/>
            <a:ext cx="8632925" cy="1325563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파이썬 기초 및 </a:t>
            </a:r>
            <a:r>
              <a:rPr lang="ko-KR" altLang="en-US" dirty="0" err="1">
                <a:solidFill>
                  <a:schemeClr val="accent1">
                    <a:lumMod val="75000"/>
                  </a:schemeClr>
                </a:solidFill>
              </a:rPr>
              <a:t>머신러닝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 실습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4B73049-BA88-4E97-A5FF-C3389D950B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71600" y="3429000"/>
            <a:ext cx="10071027" cy="2381865"/>
          </a:xfrm>
        </p:spPr>
        <p:txBody>
          <a:bodyPr>
            <a:normAutofit/>
          </a:bodyPr>
          <a:lstStyle/>
          <a:p>
            <a:r>
              <a:rPr lang="en-US" altLang="ko-KR" dirty="0"/>
              <a:t>Week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강의 소개 및 간단 실습</a:t>
            </a:r>
            <a:endParaRPr lang="en-US" altLang="ko-KR" dirty="0"/>
          </a:p>
          <a:p>
            <a:r>
              <a:rPr lang="en-US" altLang="ko-KR" dirty="0"/>
              <a:t>CAU 2025-1 (</a:t>
            </a:r>
            <a:r>
              <a:rPr lang="ko-KR" altLang="en-US" dirty="0"/>
              <a:t>자연과학대학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이 지 훈 </a:t>
            </a:r>
          </a:p>
        </p:txBody>
      </p:sp>
    </p:spTree>
    <p:extLst>
      <p:ext uri="{BB962C8B-B14F-4D97-AF65-F5344CB8AC3E}">
        <p14:creationId xmlns:p14="http://schemas.microsoft.com/office/powerpoint/2010/main" val="204326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79"/>
    </mc:Choice>
    <mc:Fallback xmlns="">
      <p:transition spd="slow" advTm="677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80D55A8-4F3B-A21F-70A3-AF7E2AEB31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AI</a:t>
            </a:r>
            <a:r>
              <a:rPr lang="ko-KR" altLang="en-US" dirty="0"/>
              <a:t>가 </a:t>
            </a:r>
            <a:r>
              <a:rPr lang="ko-KR" altLang="en-US" dirty="0" err="1"/>
              <a:t>코드짜는</a:t>
            </a:r>
            <a:r>
              <a:rPr lang="ko-KR" altLang="en-US" dirty="0"/>
              <a:t> 시대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193EF7F-8E92-7D16-14CD-99215C582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475" y="1145219"/>
            <a:ext cx="7258636" cy="527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933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2997EC7-057A-9BB4-847B-19EB76080E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이 과목에서는 어떤 걸 해야 할까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1026" name="Picture 2" descr="우리들은 어떻게 살 것인가">
            <a:extLst>
              <a:ext uri="{FF2B5EF4-FFF2-40B4-BE49-F238E27FC236}">
                <a16:creationId xmlns:a16="http://schemas.microsoft.com/office/drawing/2014/main" id="{168FE1C1-51C1-5DD1-92D8-52763D10A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319074"/>
            <a:ext cx="4714043" cy="4714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2488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3B9D0B18-0DAA-ACE9-77C9-E6327E48BD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대략적인 개발자의 업무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9D93E11-A848-48F9-247F-6654FA35D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511" y="1473692"/>
            <a:ext cx="5049470" cy="5064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19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66DC65D-7552-3383-2FFF-E7B871A423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타학교의 예 </a:t>
            </a:r>
            <a:r>
              <a:rPr lang="en-US" altLang="ko-KR" dirty="0"/>
              <a:t>: </a:t>
            </a:r>
            <a:r>
              <a:rPr lang="ko-KR" altLang="en-US" dirty="0"/>
              <a:t>이론적인 공부를 더 강화하는 경향 </a:t>
            </a:r>
          </a:p>
        </p:txBody>
      </p:sp>
      <p:pic>
        <p:nvPicPr>
          <p:cNvPr id="3074" name="Picture 2" descr="Reinforcement Learning Algorithms and Applications - TechVidvan">
            <a:extLst>
              <a:ext uri="{FF2B5EF4-FFF2-40B4-BE49-F238E27FC236}">
                <a16:creationId xmlns:a16="http://schemas.microsoft.com/office/drawing/2014/main" id="{694695A3-9BB8-17FB-974A-A24390CA4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373" y="1309733"/>
            <a:ext cx="5046176" cy="264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홍보 보도 - Understanding Deepseek">
            <a:extLst>
              <a:ext uri="{FF2B5EF4-FFF2-40B4-BE49-F238E27FC236}">
                <a16:creationId xmlns:a16="http://schemas.microsoft.com/office/drawing/2014/main" id="{883B1485-0085-3118-33DA-4183DA653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5601" y="3295188"/>
            <a:ext cx="4388018" cy="3286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1646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2EFFBDA-0C6A-4631-9C0C-148094C337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Why Python? </a:t>
            </a:r>
            <a:r>
              <a:rPr lang="ko-KR" altLang="en-US" dirty="0" err="1"/>
              <a:t>머신러닝</a:t>
            </a:r>
            <a:r>
              <a:rPr lang="ko-KR" altLang="en-US" dirty="0"/>
              <a:t> 초보관점에선 패키지가 장점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내용 개체 틀 1">
            <a:extLst>
              <a:ext uri="{FF2B5EF4-FFF2-40B4-BE49-F238E27FC236}">
                <a16:creationId xmlns:a16="http://schemas.microsoft.com/office/drawing/2014/main" id="{16ECAEC1-6F5F-449D-9611-1BDEEF88A876}"/>
              </a:ext>
            </a:extLst>
          </p:cNvPr>
          <p:cNvSpPr txBox="1">
            <a:spLocks/>
          </p:cNvSpPr>
          <p:nvPr/>
        </p:nvSpPr>
        <p:spPr>
          <a:xfrm>
            <a:off x="893142" y="1366463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파이썬이란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ko-KR" alt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문제해결형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 프로그래밍 언어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프로그램 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(program) :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컴퓨터가 수행할 명령어를 </a:t>
            </a:r>
            <a:r>
              <a:rPr lang="ko-KR" altLang="en-US" dirty="0" err="1">
                <a:latin typeface="Arial" panose="020B0604020202020204" pitchFamily="34" charset="0"/>
                <a:cs typeface="Arial" panose="020B0604020202020204" pitchFamily="34" charset="0"/>
              </a:rPr>
              <a:t>적어놓은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 문서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1D3D794-E875-4D0E-A4BE-D58B17AD1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4239" y="3245061"/>
            <a:ext cx="5343525" cy="307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8881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"/>
    </mc:Choice>
    <mc:Fallback xmlns="">
      <p:transition spd="slow" advTm="343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B3CCA00-C8AA-45E3-9D99-A40637EB80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이 수업의 목표 </a:t>
            </a:r>
            <a:r>
              <a:rPr lang="en-US" altLang="ko-KR" dirty="0"/>
              <a:t>: </a:t>
            </a:r>
            <a:r>
              <a:rPr lang="ko-KR" altLang="en-US" dirty="0" err="1"/>
              <a:t>머신러닝</a:t>
            </a:r>
            <a:r>
              <a:rPr lang="ko-KR" altLang="en-US" dirty="0"/>
              <a:t> 공부의 시작 </a:t>
            </a:r>
            <a:r>
              <a:rPr lang="en-US" altLang="ko-KR" dirty="0"/>
              <a:t>+ </a:t>
            </a:r>
            <a:r>
              <a:rPr lang="ko-KR" altLang="en-US" dirty="0"/>
              <a:t>현대사회를 이해하기 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" name="내용 개체 틀 1">
            <a:extLst>
              <a:ext uri="{FF2B5EF4-FFF2-40B4-BE49-F238E27FC236}">
                <a16:creationId xmlns:a16="http://schemas.microsoft.com/office/drawing/2014/main" id="{1727B8E9-E70C-4D85-9684-CE3A871A0F59}"/>
              </a:ext>
            </a:extLst>
          </p:cNvPr>
          <p:cNvSpPr txBox="1">
            <a:spLocks/>
          </p:cNvSpPr>
          <p:nvPr/>
        </p:nvSpPr>
        <p:spPr>
          <a:xfrm>
            <a:off x="849744" y="1274618"/>
            <a:ext cx="10504055" cy="490234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이 수업을 통해 </a:t>
            </a:r>
            <a:r>
              <a:rPr lang="ko-KR" altLang="en-US" dirty="0" err="1"/>
              <a:t>머신러닝</a:t>
            </a:r>
            <a:r>
              <a:rPr lang="ko-KR" altLang="en-US" dirty="0"/>
              <a:t> 혹은 컴퓨터 공부를 시작할 수 있는 계기가 되면 좋고 그렇지 않더라도 </a:t>
            </a:r>
            <a:r>
              <a:rPr lang="ko-KR" altLang="en-US" dirty="0" err="1"/>
              <a:t>머신러닝</a:t>
            </a:r>
            <a:r>
              <a:rPr lang="ko-KR" altLang="en-US" dirty="0"/>
              <a:t> 혹은 </a:t>
            </a:r>
            <a:r>
              <a:rPr lang="ko-KR" altLang="en-US" dirty="0" err="1"/>
              <a:t>딥러닝의</a:t>
            </a:r>
            <a:r>
              <a:rPr lang="ko-KR" altLang="en-US" dirty="0"/>
              <a:t> 아이디어를 이해하는 것이 좋은 교양이 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64F29C9-9815-4201-9A73-E7B0D2AB3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2971" y="2656563"/>
            <a:ext cx="6257572" cy="352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112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"/>
    </mc:Choice>
    <mc:Fallback xmlns="">
      <p:transition spd="slow" advTm="176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9B62844-F2BB-4592-910D-19F24731D2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파이썬</a:t>
            </a:r>
            <a:r>
              <a:rPr lang="en-US" altLang="ko-KR" dirty="0"/>
              <a:t>(Python)</a:t>
            </a:r>
            <a:endParaRPr lang="ko-KR" altLang="en-US" dirty="0"/>
          </a:p>
        </p:txBody>
      </p:sp>
      <p:sp>
        <p:nvSpPr>
          <p:cNvPr id="3" name="내용 개체 틀 1">
            <a:extLst>
              <a:ext uri="{FF2B5EF4-FFF2-40B4-BE49-F238E27FC236}">
                <a16:creationId xmlns:a16="http://schemas.microsoft.com/office/drawing/2014/main" id="{1DCAAE7B-838F-4FDF-AF84-A862A3BEB0C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1991</a:t>
            </a:r>
            <a:r>
              <a:rPr lang="ko-KR" altLang="en-US" dirty="0"/>
              <a:t>년에 컴퓨터 과학자이자 수학자인 귀도 반 </a:t>
            </a:r>
            <a:r>
              <a:rPr lang="ko-KR" altLang="en-US" dirty="0" err="1"/>
              <a:t>로섬</a:t>
            </a:r>
            <a:r>
              <a:rPr lang="en-US" altLang="ko-KR" dirty="0"/>
              <a:t>(Guido van Rossum)</a:t>
            </a:r>
            <a:r>
              <a:rPr lang="ko-KR" altLang="en-US" dirty="0"/>
              <a:t>이 크리스마스를 포함한 </a:t>
            </a:r>
            <a:r>
              <a:rPr lang="en-US" altLang="ko-KR" dirty="0"/>
              <a:t>2</a:t>
            </a:r>
            <a:r>
              <a:rPr lang="ko-KR" altLang="en-US" dirty="0"/>
              <a:t>개월간의  </a:t>
            </a:r>
            <a:r>
              <a:rPr lang="ko-KR" altLang="en-US" dirty="0" err="1"/>
              <a:t>휴가때</a:t>
            </a:r>
            <a:r>
              <a:rPr lang="ko-KR" altLang="en-US" dirty="0"/>
              <a:t> 개발한 대화형 프로그래밍 언어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57345B7-2A85-48EB-8AB3-DFC66CAA6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0936" y="2786787"/>
            <a:ext cx="3282819" cy="407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867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"/>
    </mc:Choice>
    <mc:Fallback xmlns="">
      <p:transition spd="slow" advTm="18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D8A7D13-0DCB-4E99-AB6E-FF3B361D09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파이썬의</a:t>
            </a:r>
            <a:r>
              <a:rPr lang="ko-KR" altLang="en-US" dirty="0"/>
              <a:t> 라이브러리</a:t>
            </a:r>
            <a:r>
              <a:rPr lang="en-US" altLang="ko-KR" dirty="0"/>
              <a:t>:</a:t>
            </a:r>
            <a:r>
              <a:rPr lang="en-US" altLang="ko-KR" dirty="0" err="1"/>
              <a:t>NumPy</a:t>
            </a:r>
            <a:r>
              <a:rPr lang="en-US" altLang="ko-KR" dirty="0"/>
              <a:t>, </a:t>
            </a:r>
            <a:r>
              <a:rPr lang="en-US" altLang="ko-KR" dirty="0" err="1"/>
              <a:t>ScikitLearn</a:t>
            </a:r>
            <a:r>
              <a:rPr lang="ko-KR" altLang="en-US" dirty="0"/>
              <a:t>등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462E29-2AB2-40EC-B89E-B7218543B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5123" y="1302284"/>
            <a:ext cx="5010150" cy="508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881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"/>
    </mc:Choice>
    <mc:Fallback xmlns="">
      <p:transition spd="slow" advTm="176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A700D28-15B0-45AD-A672-E580A9E8F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인공지능</a:t>
            </a:r>
            <a:r>
              <a:rPr lang="en-US" altLang="ko-KR" dirty="0"/>
              <a:t>, </a:t>
            </a:r>
            <a:r>
              <a:rPr lang="ko-KR" altLang="en-US" dirty="0" err="1"/>
              <a:t>머신러닝</a:t>
            </a:r>
            <a:r>
              <a:rPr lang="en-US" altLang="ko-KR" dirty="0"/>
              <a:t>, </a:t>
            </a:r>
            <a:r>
              <a:rPr lang="ko-KR" altLang="en-US" dirty="0"/>
              <a:t>딥러닝</a:t>
            </a:r>
          </a:p>
        </p:txBody>
      </p:sp>
      <p:pic>
        <p:nvPicPr>
          <p:cNvPr id="4098" name="Picture 2" descr="Large Language Models (LLMs) - Future of Text Generation">
            <a:extLst>
              <a:ext uri="{FF2B5EF4-FFF2-40B4-BE49-F238E27FC236}">
                <a16:creationId xmlns:a16="http://schemas.microsoft.com/office/drawing/2014/main" id="{716070CC-A572-5290-3E41-1132EC82F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32" y="1290382"/>
            <a:ext cx="7572992" cy="556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7458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D6F7B0D-9452-D8A6-B2A8-3D1750A294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여러 가지 예 </a:t>
            </a:r>
            <a:r>
              <a:rPr lang="en-US" altLang="ko-KR" dirty="0"/>
              <a:t>(</a:t>
            </a:r>
            <a:r>
              <a:rPr lang="ko-KR" altLang="en-US" dirty="0"/>
              <a:t>재미있을 수도</a:t>
            </a:r>
            <a:r>
              <a:rPr lang="en-US" altLang="ko-KR" dirty="0"/>
              <a:t>?)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8B1831-3867-41DB-525F-CD7B2C800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496" y="3270138"/>
            <a:ext cx="5502424" cy="30951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4774EC-CEA7-0E40-C15C-9C33BA332D79}"/>
              </a:ext>
            </a:extLst>
          </p:cNvPr>
          <p:cNvSpPr txBox="1"/>
          <p:nvPr/>
        </p:nvSpPr>
        <p:spPr>
          <a:xfrm>
            <a:off x="1071154" y="1318116"/>
            <a:ext cx="97623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DALL-E   (</a:t>
            </a:r>
            <a:r>
              <a:rPr lang="ko-KR" altLang="en-US" dirty="0"/>
              <a:t>그림 또는 이미지 생성 </a:t>
            </a:r>
            <a:r>
              <a:rPr lang="en-US" altLang="ko-KR" dirty="0"/>
              <a:t>AI)</a:t>
            </a:r>
          </a:p>
          <a:p>
            <a:r>
              <a:rPr lang="ko-KR" altLang="en-US" dirty="0"/>
              <a:t>사용법 </a:t>
            </a:r>
            <a:r>
              <a:rPr lang="en-US" altLang="ko-KR" dirty="0"/>
              <a:t>: </a:t>
            </a:r>
            <a:r>
              <a:rPr lang="en-US" altLang="ko-KR" dirty="0">
                <a:hlinkClick r:id="rId3"/>
              </a:rPr>
              <a:t>https://doooob.tistory.com/412#:~:text=%E3%80%8CDALL%2DE%E3%80%8D%EB%8A%94%201,%EC%B2%AB%20%ED%99%94%EB%A9%B4%EC%9D%B4%20%ED%91%9C%EC%8B%9C%EB%90%A9%EB%8B%88%EB%8B%A4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D4D97FE-1006-87C5-A7DA-362115CC4A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970" y="3072441"/>
            <a:ext cx="5233083" cy="349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368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19C19AA-3069-4F36-AC65-0CEB0F387C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교수 소개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7AD8DB9-A437-4587-AEB2-9B3D1C163AFB}"/>
              </a:ext>
            </a:extLst>
          </p:cNvPr>
          <p:cNvSpPr/>
          <p:nvPr/>
        </p:nvSpPr>
        <p:spPr>
          <a:xfrm>
            <a:off x="1331618" y="1487817"/>
            <a:ext cx="9881790" cy="4311849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ko-KR" altLang="en-US" sz="2800" b="1" dirty="0">
                <a:solidFill>
                  <a:schemeClr val="tx1"/>
                </a:solidFill>
              </a:rPr>
              <a:t>이름 </a:t>
            </a:r>
            <a:r>
              <a:rPr lang="en-US" altLang="ko-KR" sz="2800" b="1" dirty="0">
                <a:solidFill>
                  <a:schemeClr val="tx1"/>
                </a:solidFill>
              </a:rPr>
              <a:t>:  </a:t>
            </a:r>
            <a:r>
              <a:rPr lang="ko-KR" altLang="en-US" sz="2800" b="1" dirty="0">
                <a:solidFill>
                  <a:schemeClr val="tx1"/>
                </a:solidFill>
              </a:rPr>
              <a:t>이  지  훈</a:t>
            </a:r>
            <a:endParaRPr lang="en-US" altLang="ko-KR" sz="2800" b="1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ko-KR" altLang="en-US" sz="2800" b="1" dirty="0">
                <a:solidFill>
                  <a:schemeClr val="tx1"/>
                </a:solidFill>
              </a:rPr>
              <a:t>질문 </a:t>
            </a:r>
            <a:r>
              <a:rPr lang="en-US" altLang="ko-KR" sz="2800" b="1" dirty="0">
                <a:solidFill>
                  <a:schemeClr val="tx1"/>
                </a:solidFill>
              </a:rPr>
              <a:t>: </a:t>
            </a:r>
            <a:r>
              <a:rPr lang="ko-KR" altLang="en-US" sz="2800" b="1" dirty="0">
                <a:solidFill>
                  <a:schemeClr val="tx1"/>
                </a:solidFill>
              </a:rPr>
              <a:t>방문 </a:t>
            </a:r>
            <a:r>
              <a:rPr lang="en-US" altLang="ko-KR" sz="2800" b="1" dirty="0">
                <a:solidFill>
                  <a:schemeClr val="tx1"/>
                </a:solidFill>
              </a:rPr>
              <a:t>(</a:t>
            </a:r>
            <a:r>
              <a:rPr lang="ko-KR" altLang="en-US" sz="2800" b="1" dirty="0">
                <a:solidFill>
                  <a:schemeClr val="tx1"/>
                </a:solidFill>
              </a:rPr>
              <a:t>월</a:t>
            </a:r>
            <a:r>
              <a:rPr lang="en-US" altLang="ko-KR" sz="2800" b="1" dirty="0">
                <a:solidFill>
                  <a:schemeClr val="tx1"/>
                </a:solidFill>
              </a:rPr>
              <a:t>~</a:t>
            </a:r>
            <a:r>
              <a:rPr lang="ko-KR" altLang="en-US" sz="2800" b="1" dirty="0">
                <a:solidFill>
                  <a:schemeClr val="tx1"/>
                </a:solidFill>
              </a:rPr>
              <a:t>금 일과시간</a:t>
            </a:r>
            <a:r>
              <a:rPr lang="en-US" altLang="ko-KR" sz="2800" b="1" dirty="0">
                <a:solidFill>
                  <a:schemeClr val="tx1"/>
                </a:solidFill>
              </a:rPr>
              <a:t>,</a:t>
            </a:r>
            <a:r>
              <a:rPr lang="ko-KR" altLang="en-US" sz="2800" b="1" dirty="0">
                <a:solidFill>
                  <a:schemeClr val="tx1"/>
                </a:solidFill>
              </a:rPr>
              <a:t> 전화나 이메일로 먼저 연락해줄 것 </a:t>
            </a:r>
            <a:r>
              <a:rPr lang="en-US" altLang="ko-KR" sz="2800" b="1" dirty="0">
                <a:solidFill>
                  <a:schemeClr val="tx1"/>
                </a:solidFill>
              </a:rPr>
              <a:t>),</a:t>
            </a:r>
            <a:r>
              <a:rPr lang="ko-KR" altLang="en-US" sz="2800" b="1" dirty="0">
                <a:solidFill>
                  <a:schemeClr val="tx1"/>
                </a:solidFill>
              </a:rPr>
              <a:t> 이메일</a:t>
            </a:r>
            <a:r>
              <a:rPr lang="en-US" altLang="ko-KR" sz="2800" b="1" dirty="0">
                <a:solidFill>
                  <a:schemeClr val="tx1"/>
                </a:solidFill>
              </a:rPr>
              <a:t>, </a:t>
            </a:r>
            <a:r>
              <a:rPr lang="ko-KR" altLang="en-US" sz="2800" b="1" dirty="0">
                <a:solidFill>
                  <a:schemeClr val="tx1"/>
                </a:solidFill>
              </a:rPr>
              <a:t>카톡</a:t>
            </a:r>
            <a:r>
              <a:rPr lang="en-US" altLang="ko-KR" sz="2800" b="1" dirty="0">
                <a:solidFill>
                  <a:schemeClr val="tx1"/>
                </a:solidFill>
              </a:rPr>
              <a:t>, </a:t>
            </a:r>
            <a:r>
              <a:rPr lang="ko-KR" altLang="en-US" sz="2800" b="1" dirty="0">
                <a:solidFill>
                  <a:schemeClr val="tx1"/>
                </a:solidFill>
              </a:rPr>
              <a:t>전화 </a:t>
            </a:r>
            <a:endParaRPr lang="en-US" altLang="ko-KR" sz="2800" b="1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ko-KR" altLang="en-US" sz="2800" b="1" dirty="0">
                <a:solidFill>
                  <a:schemeClr val="tx1"/>
                </a:solidFill>
              </a:rPr>
              <a:t>연락처 </a:t>
            </a:r>
            <a:r>
              <a:rPr lang="en-US" altLang="ko-KR" sz="2800" b="1" dirty="0">
                <a:solidFill>
                  <a:schemeClr val="tx1"/>
                </a:solidFill>
              </a:rPr>
              <a:t>: 010-4330-5073, 02-820-5480</a:t>
            </a:r>
          </a:p>
          <a:p>
            <a:pPr>
              <a:lnSpc>
                <a:spcPct val="120000"/>
              </a:lnSpc>
            </a:pPr>
            <a:r>
              <a:rPr lang="en-US" altLang="ko-KR" sz="2800" b="1" dirty="0">
                <a:solidFill>
                  <a:schemeClr val="tx1"/>
                </a:solidFill>
              </a:rPr>
              <a:t>E-mail : </a:t>
            </a:r>
            <a:r>
              <a:rPr lang="en-US" altLang="ko-KR" sz="2800" b="1" dirty="0">
                <a:solidFill>
                  <a:schemeClr val="tx1"/>
                </a:solidFill>
                <a:hlinkClick r:id="rId2"/>
              </a:rPr>
              <a:t>jhleepde@cau.ac.kr</a:t>
            </a:r>
            <a:r>
              <a:rPr lang="en-US" altLang="ko-KR" sz="2800" b="1" dirty="0">
                <a:solidFill>
                  <a:schemeClr val="tx1"/>
                </a:solidFill>
              </a:rPr>
              <a:t>, jhlee.pde@gmail.com</a:t>
            </a:r>
          </a:p>
          <a:p>
            <a:pPr>
              <a:lnSpc>
                <a:spcPct val="120000"/>
              </a:lnSpc>
            </a:pPr>
            <a:r>
              <a:rPr lang="ko-KR" altLang="en-US" sz="2800" b="1" dirty="0">
                <a:solidFill>
                  <a:schemeClr val="tx1"/>
                </a:solidFill>
              </a:rPr>
              <a:t>교수연구실 </a:t>
            </a:r>
            <a:r>
              <a:rPr lang="en-US" altLang="ko-KR" sz="2800" b="1" dirty="0">
                <a:solidFill>
                  <a:schemeClr val="tx1"/>
                </a:solidFill>
              </a:rPr>
              <a:t>: 305</a:t>
            </a:r>
            <a:r>
              <a:rPr lang="ko-KR" altLang="en-US" sz="2800" b="1" dirty="0">
                <a:solidFill>
                  <a:schemeClr val="tx1"/>
                </a:solidFill>
              </a:rPr>
              <a:t>관</a:t>
            </a:r>
            <a:r>
              <a:rPr lang="en-US" altLang="ko-KR" sz="2800" b="1" dirty="0">
                <a:solidFill>
                  <a:schemeClr val="tx1"/>
                </a:solidFill>
              </a:rPr>
              <a:t>(</a:t>
            </a:r>
            <a:r>
              <a:rPr lang="ko-KR" altLang="en-US" sz="2800" b="1" dirty="0">
                <a:solidFill>
                  <a:schemeClr val="tx1"/>
                </a:solidFill>
              </a:rPr>
              <a:t>교수연구동</a:t>
            </a:r>
            <a:r>
              <a:rPr lang="en-US" altLang="ko-KR" sz="2800" b="1" dirty="0">
                <a:solidFill>
                  <a:schemeClr val="tx1"/>
                </a:solidFill>
              </a:rPr>
              <a:t>) 916</a:t>
            </a:r>
            <a:r>
              <a:rPr lang="ko-KR" altLang="en-US" sz="2800" b="1" dirty="0">
                <a:solidFill>
                  <a:schemeClr val="tx1"/>
                </a:solidFill>
              </a:rPr>
              <a:t>호</a:t>
            </a:r>
            <a:endParaRPr lang="en-US" altLang="ko-KR" sz="2800" b="1" dirty="0">
              <a:solidFill>
                <a:schemeClr val="tx1"/>
              </a:solidFill>
            </a:endParaRPr>
          </a:p>
          <a:p>
            <a:pPr algn="ctr">
              <a:lnSpc>
                <a:spcPct val="120000"/>
              </a:lnSpc>
            </a:pPr>
            <a:endParaRPr lang="en-US" altLang="ko-KR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53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2"/>
    </mc:Choice>
    <mc:Fallback xmlns="">
      <p:transition spd="slow" advTm="1252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D8E39B9-4196-0B9A-95D2-782CC86F7D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err="1"/>
              <a:t>ChatGPT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4FFA410-0C44-06C6-4C6F-03D805539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476" y="1117600"/>
            <a:ext cx="9941169" cy="559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934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1CA2C92B-C97D-ED5C-AB94-8D2372E2B9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err="1"/>
              <a:t>딥러닝이란</a:t>
            </a:r>
            <a:r>
              <a:rPr lang="en-US" altLang="ko-KR" dirty="0"/>
              <a:t>? </a:t>
            </a:r>
            <a:r>
              <a:rPr lang="ko-KR" altLang="en-US" dirty="0" err="1"/>
              <a:t>머신러닝의</a:t>
            </a:r>
            <a:r>
              <a:rPr lang="ko-KR" altLang="en-US" dirty="0"/>
              <a:t> 한 종류</a:t>
            </a:r>
            <a:r>
              <a:rPr lang="en-US" altLang="ko-KR" dirty="0"/>
              <a:t>, </a:t>
            </a:r>
            <a:r>
              <a:rPr lang="ko-KR" altLang="en-US" dirty="0"/>
              <a:t>패턴을 찾도록 </a:t>
            </a:r>
            <a:r>
              <a:rPr lang="en-US" altLang="ko-KR" dirty="0"/>
              <a:t>weight</a:t>
            </a:r>
            <a:r>
              <a:rPr lang="ko-KR" altLang="en-US" dirty="0"/>
              <a:t>를 조절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4A9EB8B-5368-A90B-FC9C-A1B26BBBB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476" y="1172896"/>
            <a:ext cx="8191636" cy="568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49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DE5108C-8082-41C9-83B8-45D17BC82B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잠시 유튜브 추천 </a:t>
            </a:r>
            <a:r>
              <a:rPr lang="en-US" altLang="ko-KR" dirty="0"/>
              <a:t>: 3BLUE1BROWN </a:t>
            </a:r>
            <a:r>
              <a:rPr lang="ko-KR" altLang="en-US" dirty="0"/>
              <a:t>의 딥러닝 설명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D9A634-7A75-44C4-A555-BE65F3FA1BED}"/>
              </a:ext>
            </a:extLst>
          </p:cNvPr>
          <p:cNvSpPr txBox="1"/>
          <p:nvPr/>
        </p:nvSpPr>
        <p:spPr>
          <a:xfrm>
            <a:off x="789709" y="1305098"/>
            <a:ext cx="10877573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구독자 수가 </a:t>
            </a:r>
            <a:r>
              <a:rPr lang="en-US" altLang="ko-KR" sz="2000" b="1" dirty="0"/>
              <a:t>400</a:t>
            </a:r>
            <a:r>
              <a:rPr lang="ko-KR" altLang="en-US" sz="2000" b="1" dirty="0"/>
              <a:t>만명이 넘는 유명 수학 </a:t>
            </a:r>
            <a:r>
              <a:rPr lang="ko-KR" altLang="en-US" sz="2000" b="1" dirty="0" err="1"/>
              <a:t>유튜버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3BLUE1BROWN</a:t>
            </a:r>
            <a:r>
              <a:rPr lang="ko-KR" altLang="en-US" sz="2000" b="1" dirty="0"/>
              <a:t>의 </a:t>
            </a:r>
            <a:r>
              <a:rPr lang="ko-KR" altLang="en-US" sz="2000" b="1" dirty="0" err="1"/>
              <a:t>딥러닝에</a:t>
            </a:r>
            <a:r>
              <a:rPr lang="ko-KR" altLang="en-US" sz="2000" b="1" dirty="0"/>
              <a:t> 관한 설명을 추천합니다</a:t>
            </a:r>
            <a:r>
              <a:rPr lang="en-US" altLang="ko-KR" sz="2000" b="1" dirty="0"/>
              <a:t>.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신경망이란 무엇인가</a:t>
            </a:r>
            <a:r>
              <a:rPr lang="en-US" altLang="ko-KR" sz="2000" b="1" dirty="0"/>
              <a:t>? 1</a:t>
            </a:r>
            <a:r>
              <a:rPr lang="ko-KR" altLang="en-US" sz="2000" b="1" dirty="0"/>
              <a:t>장 딥러닝 </a:t>
            </a:r>
            <a:endParaRPr lang="en-US" altLang="ko-KR" sz="2000" b="1" dirty="0"/>
          </a:p>
          <a:p>
            <a:r>
              <a:rPr lang="en-US" altLang="ko-KR" sz="2000" b="1" dirty="0">
                <a:hlinkClick r:id="rId2"/>
              </a:rPr>
              <a:t>https://www.youtube.com/watch?v=aircAruvnKk&amp;t=4s</a:t>
            </a:r>
            <a:endParaRPr lang="en-US" altLang="ko-KR" sz="2000" b="1" dirty="0"/>
          </a:p>
          <a:p>
            <a:endParaRPr lang="en-US" altLang="ko-KR" sz="2000" b="1" dirty="0"/>
          </a:p>
          <a:p>
            <a:r>
              <a:rPr lang="ko-KR" altLang="en-US" sz="2000" b="1" dirty="0"/>
              <a:t>영어지만 화면 아래 설정에서 한글자막이 나오게 할 수 있어요</a:t>
            </a:r>
            <a:r>
              <a:rPr lang="en-US" altLang="ko-KR" sz="2000" b="1" dirty="0"/>
              <a:t>!</a:t>
            </a:r>
          </a:p>
          <a:p>
            <a:endParaRPr lang="en-US" altLang="ko-KR" sz="2000" b="1" dirty="0"/>
          </a:p>
          <a:p>
            <a:r>
              <a:rPr lang="ko-KR" altLang="en-US" sz="2000" b="1" dirty="0"/>
              <a:t>여유가 되면 </a:t>
            </a:r>
            <a:r>
              <a:rPr lang="en-US" altLang="ko-KR" sz="2000" b="1" dirty="0"/>
              <a:t>2~4</a:t>
            </a:r>
            <a:r>
              <a:rPr lang="ko-KR" altLang="en-US" sz="2000" b="1" dirty="0"/>
              <a:t>장도 한번 시청해 봅시다</a:t>
            </a:r>
            <a:r>
              <a:rPr lang="en-US" altLang="ko-KR" sz="2000" b="1" dirty="0"/>
              <a:t>.</a:t>
            </a:r>
          </a:p>
          <a:p>
            <a:r>
              <a:rPr lang="en-US" altLang="ko-KR" sz="2000" b="1" dirty="0">
                <a:hlinkClick r:id="rId3"/>
              </a:rPr>
              <a:t>https://www.youtube.com/watch?v=IHZwWFHWa-w&amp;list=PLZHQObOWTQDNU6R1_67000Dx_ZCJB-3pi&amp;index=2&amp;t=33s</a:t>
            </a:r>
            <a:endParaRPr lang="en-US" altLang="ko-KR" sz="2000" b="1" dirty="0"/>
          </a:p>
          <a:p>
            <a:endParaRPr lang="en-US" altLang="ko-KR" sz="2000" b="1" dirty="0"/>
          </a:p>
          <a:p>
            <a:r>
              <a:rPr lang="en-US" altLang="ko-KR" sz="2000" b="1" dirty="0">
                <a:hlinkClick r:id="rId4"/>
              </a:rPr>
              <a:t>https://www.youtube.com/watch?v=Ilg3gGewQ5U&amp;list=PLZHQObOWTQDNU6R1_67000Dx_ZCJB-3pi&amp;index=3</a:t>
            </a:r>
            <a:endParaRPr lang="en-US" altLang="ko-KR" sz="2000" b="1" dirty="0"/>
          </a:p>
          <a:p>
            <a:endParaRPr lang="en-US" altLang="ko-KR" sz="2000" b="1" dirty="0"/>
          </a:p>
          <a:p>
            <a:r>
              <a:rPr lang="en-US" altLang="ko-KR" sz="2000" b="1" dirty="0">
                <a:hlinkClick r:id="rId5"/>
              </a:rPr>
              <a:t>https://www.youtube.com/watch?v=tIeHLnjs5U8&amp;list=PLZHQObOWTQDNU6R1_67000Dx_ZCJB-3pi&amp;index=4</a:t>
            </a:r>
            <a:endParaRPr lang="en-US" altLang="ko-KR" sz="2000" b="1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2001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39ACC3F-65E3-4035-A7CE-084A5844CC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주차 복습문제 </a:t>
            </a:r>
            <a:r>
              <a:rPr lang="en-US" altLang="ko-KR" dirty="0"/>
              <a:t>1(</a:t>
            </a:r>
            <a:r>
              <a:rPr lang="ko-KR" altLang="en-US" dirty="0"/>
              <a:t>제출하지 마세요</a:t>
            </a:r>
            <a:r>
              <a:rPr lang="en-US" altLang="ko-KR" dirty="0"/>
              <a:t>!!!!)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C80DE6-3866-476D-911B-396C11E93ACE}"/>
              </a:ext>
            </a:extLst>
          </p:cNvPr>
          <p:cNvSpPr txBox="1"/>
          <p:nvPr/>
        </p:nvSpPr>
        <p:spPr>
          <a:xfrm>
            <a:off x="756459" y="1677971"/>
            <a:ext cx="1010322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유튜브에서 </a:t>
            </a:r>
            <a:r>
              <a:rPr lang="en-US" altLang="ko-KR" sz="3200" b="1" dirty="0"/>
              <a:t>3BLUE1BROWN</a:t>
            </a:r>
            <a:r>
              <a:rPr lang="ko-KR" altLang="en-US" sz="3200" b="1" dirty="0"/>
              <a:t>의 딥러닝 설명을 보고</a:t>
            </a:r>
            <a:endParaRPr lang="en-US" altLang="ko-KR" sz="3200" b="1" dirty="0"/>
          </a:p>
          <a:p>
            <a:r>
              <a:rPr lang="en-US" altLang="ko-KR" sz="3200" b="1" dirty="0"/>
              <a:t>(</a:t>
            </a:r>
            <a:r>
              <a:rPr lang="en-US" altLang="ko-KR" sz="3200" b="1" dirty="0">
                <a:hlinkClick r:id="rId2"/>
              </a:rPr>
              <a:t>https://www.youtube.com/watch?v=aircAruvnKk&amp;list=PLZHQObOWTQDNU6R1_67000Dx_ZCJB-3pi&amp;index=1</a:t>
            </a:r>
            <a:r>
              <a:rPr lang="en-US" altLang="ko-KR" sz="3200" b="1" dirty="0"/>
              <a:t> )</a:t>
            </a:r>
          </a:p>
          <a:p>
            <a:r>
              <a:rPr lang="ko-KR" altLang="en-US" sz="3200" b="1" dirty="0"/>
              <a:t>내용을 요약해보고 </a:t>
            </a:r>
            <a:r>
              <a:rPr lang="ko-KR" altLang="en-US" sz="3200" b="1" dirty="0" err="1"/>
              <a:t>딥러닝이</a:t>
            </a:r>
            <a:r>
              <a:rPr lang="ko-KR" altLang="en-US" sz="3200" b="1" dirty="0"/>
              <a:t> 무엇인지 생각해 봅시다</a:t>
            </a:r>
            <a:r>
              <a:rPr lang="en-US" altLang="ko-KR" sz="3200" b="1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86291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609F5938-182C-4F86-82D5-0EEE3D40FC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무엇으로 </a:t>
            </a:r>
            <a:r>
              <a:rPr lang="ko-KR" altLang="en-US" dirty="0" err="1"/>
              <a:t>파이썬을</a:t>
            </a:r>
            <a:r>
              <a:rPr lang="ko-KR" altLang="en-US" dirty="0"/>
              <a:t> 코딩할까요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0F2D85-E941-4A85-A38F-322BD1F4E9B7}"/>
              </a:ext>
            </a:extLst>
          </p:cNvPr>
          <p:cNvSpPr txBox="1"/>
          <p:nvPr/>
        </p:nvSpPr>
        <p:spPr>
          <a:xfrm>
            <a:off x="840557" y="1272620"/>
            <a:ext cx="10510886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ko-KR" altLang="en-US" sz="3200" b="1" dirty="0">
                <a:solidFill>
                  <a:srgbClr val="FF0000"/>
                </a:solidFill>
              </a:rPr>
              <a:t>구글 </a:t>
            </a:r>
            <a:r>
              <a:rPr lang="ko-KR" altLang="en-US" sz="3200" b="1" dirty="0" err="1">
                <a:solidFill>
                  <a:srgbClr val="FF0000"/>
                </a:solidFill>
              </a:rPr>
              <a:t>코랩</a:t>
            </a:r>
            <a:r>
              <a:rPr lang="en-US" altLang="ko-KR" sz="3200" b="1" dirty="0">
                <a:solidFill>
                  <a:srgbClr val="FF0000"/>
                </a:solidFill>
              </a:rPr>
              <a:t>(recommended, </a:t>
            </a:r>
            <a:r>
              <a:rPr lang="ko-KR" altLang="en-US" sz="3200" b="1" dirty="0">
                <a:solidFill>
                  <a:srgbClr val="FF0000"/>
                </a:solidFill>
              </a:rPr>
              <a:t>구글에서 제공하는 서비스</a:t>
            </a:r>
            <a:r>
              <a:rPr lang="en-US" altLang="ko-KR" sz="3200" b="1" dirty="0">
                <a:solidFill>
                  <a:srgbClr val="FF0000"/>
                </a:solidFill>
              </a:rPr>
              <a:t>.)</a:t>
            </a:r>
          </a:p>
          <a:p>
            <a:pPr marL="342900" indent="-342900">
              <a:buAutoNum type="arabicParenR"/>
            </a:pPr>
            <a:endParaRPr lang="en-US" altLang="ko-KR" sz="3200" b="1" dirty="0"/>
          </a:p>
          <a:p>
            <a:pPr marL="342900" indent="-342900">
              <a:buAutoNum type="arabicParenR"/>
            </a:pPr>
            <a:endParaRPr lang="en-US" altLang="ko-KR" sz="3200" b="1" dirty="0"/>
          </a:p>
          <a:p>
            <a:pPr marL="342900" indent="-342900">
              <a:buAutoNum type="arabicParenR"/>
            </a:pPr>
            <a:r>
              <a:rPr lang="ko-KR" altLang="en-US" sz="3200" b="1" dirty="0" err="1"/>
              <a:t>파이참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주피터 노트북 등</a:t>
            </a:r>
            <a:r>
              <a:rPr lang="en-US" altLang="ko-KR" sz="3200" b="1" dirty="0"/>
              <a:t>(</a:t>
            </a:r>
            <a:r>
              <a:rPr lang="ko-KR" altLang="en-US" sz="3200" b="1" dirty="0"/>
              <a:t>노트북이나 데스크탑 필요</a:t>
            </a:r>
            <a:r>
              <a:rPr lang="en-US" altLang="ko-KR" sz="3200" b="1" dirty="0"/>
              <a:t>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07221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A5503D4-55B5-4640-AA7E-A6B4195BA8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구글 </a:t>
            </a:r>
            <a:r>
              <a:rPr lang="ko-KR" altLang="en-US" dirty="0" err="1"/>
              <a:t>코랩</a:t>
            </a:r>
            <a:r>
              <a:rPr lang="ko-KR" altLang="en-US" dirty="0"/>
              <a:t> 사용법 및 설정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73BF42-5997-4980-9CD7-9C8FE9D4D79B}"/>
              </a:ext>
            </a:extLst>
          </p:cNvPr>
          <p:cNvSpPr txBox="1"/>
          <p:nvPr/>
        </p:nvSpPr>
        <p:spPr>
          <a:xfrm>
            <a:off x="1296140" y="1366897"/>
            <a:ext cx="1037114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구글 </a:t>
            </a:r>
            <a:r>
              <a:rPr lang="ko-KR" altLang="en-US" sz="3200" dirty="0" err="1"/>
              <a:t>코랩</a:t>
            </a:r>
            <a:r>
              <a:rPr lang="ko-KR" altLang="en-US" sz="3200" dirty="0"/>
              <a:t> 사용법 및 설정 </a:t>
            </a:r>
            <a:r>
              <a:rPr lang="en-US" altLang="ko-KR" sz="3200" dirty="0"/>
              <a:t>: </a:t>
            </a:r>
            <a:r>
              <a:rPr lang="ko-KR" altLang="en-US" sz="3200" dirty="0"/>
              <a:t>블로그 참조 </a:t>
            </a:r>
            <a:r>
              <a:rPr lang="en-US" altLang="ko-KR" sz="3200" dirty="0"/>
              <a:t>(</a:t>
            </a:r>
            <a:r>
              <a:rPr lang="en-US" altLang="ko-KR" sz="3200" dirty="0" err="1"/>
              <a:t>TheoryDB</a:t>
            </a:r>
            <a:r>
              <a:rPr lang="en-US" altLang="ko-KR" sz="3200" dirty="0"/>
              <a:t> </a:t>
            </a:r>
            <a:r>
              <a:rPr lang="en-US" altLang="ko-KR" sz="3200" dirty="0">
                <a:hlinkClick r:id="rId2"/>
              </a:rPr>
              <a:t>https://theorydb.github.io/dev/2019/08/23/dev-ml-colab/</a:t>
            </a:r>
            <a:r>
              <a:rPr lang="en-US" altLang="ko-KR" sz="3200" dirty="0"/>
              <a:t> )</a:t>
            </a:r>
          </a:p>
          <a:p>
            <a:r>
              <a:rPr lang="en-US" altLang="ko-KR" sz="3200" dirty="0"/>
              <a:t>https://yeko90.tistory.com/entry/how-use-google-colab</a:t>
            </a:r>
          </a:p>
          <a:p>
            <a:endParaRPr lang="en-US" altLang="ko-KR" sz="3200" dirty="0"/>
          </a:p>
          <a:p>
            <a:r>
              <a:rPr lang="ko-KR" altLang="en-US" sz="3200" dirty="0"/>
              <a:t>구글 </a:t>
            </a:r>
            <a:r>
              <a:rPr lang="ko-KR" altLang="en-US" sz="3200" dirty="0" err="1"/>
              <a:t>코랩</a:t>
            </a:r>
            <a:r>
              <a:rPr lang="ko-KR" altLang="en-US" sz="3200" dirty="0"/>
              <a:t> 사용 </a:t>
            </a:r>
            <a:r>
              <a:rPr lang="en-US" altLang="ko-KR" sz="3200" dirty="0"/>
              <a:t>: </a:t>
            </a:r>
            <a:r>
              <a:rPr lang="ko-KR" altLang="en-US" sz="3200" dirty="0" err="1"/>
              <a:t>지메일</a:t>
            </a:r>
            <a:r>
              <a:rPr lang="ko-KR" altLang="en-US" sz="3200" dirty="0"/>
              <a:t> </a:t>
            </a:r>
            <a:r>
              <a:rPr lang="en-US" altLang="ko-KR" sz="3200" dirty="0"/>
              <a:t>(</a:t>
            </a:r>
            <a:r>
              <a:rPr lang="ko-KR" altLang="en-US" sz="3200" dirty="0"/>
              <a:t>구글</a:t>
            </a:r>
            <a:r>
              <a:rPr lang="en-US" altLang="ko-KR" sz="3200" dirty="0"/>
              <a:t>) </a:t>
            </a:r>
            <a:r>
              <a:rPr lang="ko-KR" altLang="en-US" sz="3200" dirty="0"/>
              <a:t>계정 필요</a:t>
            </a:r>
            <a:r>
              <a:rPr lang="en-US" altLang="ko-KR" sz="3200" dirty="0"/>
              <a:t>.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7805607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A4E263B-AF5C-4F6C-ABF4-F75E747178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/>
              <a:t>Hello</a:t>
            </a:r>
            <a:r>
              <a:rPr lang="ko-KR" altLang="en-US"/>
              <a:t> </a:t>
            </a:r>
            <a:r>
              <a:rPr lang="en-US" altLang="ko-KR"/>
              <a:t>World!</a:t>
            </a:r>
            <a:r>
              <a:rPr lang="ko-KR" altLang="en-US"/>
              <a:t> 출력하기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006475" y="1769805"/>
            <a:ext cx="886019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 err="1"/>
              <a:t>print</a:t>
            </a:r>
            <a:r>
              <a:rPr lang="ko-KR" altLang="en-US" sz="3600" dirty="0"/>
              <a:t>('</a:t>
            </a:r>
            <a:r>
              <a:rPr lang="ko-KR" altLang="en-US" sz="3600" dirty="0" err="1"/>
              <a:t>Hello</a:t>
            </a:r>
            <a:r>
              <a:rPr lang="ko-KR" altLang="en-US" sz="3600" dirty="0"/>
              <a:t> World!')</a:t>
            </a:r>
            <a:endParaRPr lang="en-US" altLang="ko-KR" sz="3600" dirty="0"/>
          </a:p>
          <a:p>
            <a:endParaRPr lang="en-US" altLang="ko-KR" sz="3600" dirty="0"/>
          </a:p>
          <a:p>
            <a:r>
              <a:rPr lang="ko-KR" altLang="en-US" sz="3600" dirty="0" err="1"/>
              <a:t>라고</a:t>
            </a:r>
            <a:r>
              <a:rPr lang="ko-KR" altLang="en-US" sz="3600" dirty="0"/>
              <a:t> 입력하고 </a:t>
            </a:r>
            <a:r>
              <a:rPr lang="en-US" altLang="ko-KR" sz="3600" dirty="0"/>
              <a:t>Run</a:t>
            </a:r>
            <a:r>
              <a:rPr lang="ko-KR" altLang="en-US" sz="3600" dirty="0"/>
              <a:t>을 눌러 보자</a:t>
            </a:r>
            <a:r>
              <a:rPr lang="en-US" altLang="ko-KR" sz="3600" dirty="0"/>
              <a:t>.</a:t>
            </a:r>
          </a:p>
          <a:p>
            <a:endParaRPr lang="en-US" altLang="ko-KR" sz="3600" dirty="0"/>
          </a:p>
          <a:p>
            <a:r>
              <a:rPr lang="en-US" altLang="ko-KR" dirty="0"/>
              <a:t>1978</a:t>
            </a:r>
            <a:r>
              <a:rPr lang="ko-KR" altLang="en-US" dirty="0"/>
              <a:t>년에 브라이언 </a:t>
            </a:r>
            <a:r>
              <a:rPr lang="ko-KR" altLang="en-US" dirty="0" err="1"/>
              <a:t>커니핸과</a:t>
            </a:r>
            <a:r>
              <a:rPr lang="ko-KR" altLang="en-US" dirty="0"/>
              <a:t> </a:t>
            </a:r>
            <a:r>
              <a:rPr lang="ko-KR" altLang="en-US" dirty="0" err="1">
                <a:hlinkClick r:id="rId2" tooltip="데니스 리치"/>
              </a:rPr>
              <a:t>데니스</a:t>
            </a:r>
            <a:r>
              <a:rPr lang="ko-KR" altLang="en-US" dirty="0">
                <a:hlinkClick r:id="rId2" tooltip="데니스 리치"/>
              </a:rPr>
              <a:t> 리치</a:t>
            </a:r>
            <a:r>
              <a:rPr lang="ko-KR" altLang="en-US" dirty="0"/>
              <a:t>가 쓴 </a:t>
            </a:r>
            <a:r>
              <a:rPr lang="en-US" altLang="ko-KR" dirty="0"/>
              <a:t>"The </a:t>
            </a:r>
            <a:r>
              <a:rPr lang="en-US" altLang="ko-KR" dirty="0">
                <a:hlinkClick r:id="rId3" tooltip="C(프로그래밍 언어)"/>
              </a:rPr>
              <a:t>C</a:t>
            </a:r>
            <a:r>
              <a:rPr lang="ko-KR" altLang="en-US" dirty="0"/>
              <a:t> </a:t>
            </a:r>
            <a:r>
              <a:rPr lang="en-US" altLang="ko-KR" dirty="0"/>
              <a:t>Programming Language" </a:t>
            </a:r>
            <a:r>
              <a:rPr lang="ko-KR" altLang="en-US" dirty="0"/>
              <a:t>교재의 첫 번째 예제가 화면에 </a:t>
            </a:r>
            <a:r>
              <a:rPr lang="en-US" altLang="ko-KR" dirty="0"/>
              <a:t>"Hello, world!"</a:t>
            </a:r>
            <a:r>
              <a:rPr lang="ko-KR" altLang="en-US" dirty="0"/>
              <a:t>를 출력하는 것이었고</a:t>
            </a:r>
            <a:r>
              <a:rPr lang="en-US" altLang="ko-KR" dirty="0"/>
              <a:t>, </a:t>
            </a:r>
            <a:r>
              <a:rPr lang="ko-KR" altLang="en-US" dirty="0"/>
              <a:t>이것이 유명해지면서 모든 </a:t>
            </a:r>
            <a:r>
              <a:rPr lang="ko-KR" altLang="en-US" u="sng" dirty="0">
                <a:hlinkClick r:id="rId4" tooltip="프로그래밍 언어"/>
              </a:rPr>
              <a:t>프로그래밍 언어</a:t>
            </a:r>
            <a:r>
              <a:rPr lang="ko-KR" altLang="en-US" dirty="0"/>
              <a:t>의 첫번째 예제로 굳어지게 되었다</a:t>
            </a:r>
            <a:r>
              <a:rPr lang="en-US" altLang="ko-KR" dirty="0"/>
              <a:t>. </a:t>
            </a:r>
            <a:endParaRPr lang="en-US" altLang="ko-KR" sz="3600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527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"/>
    </mc:Choice>
    <mc:Fallback xmlns="">
      <p:transition spd="slow" advTm="353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1C109392-9CAE-6E64-74C7-0808D4E99E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코랩</a:t>
            </a:r>
            <a:r>
              <a:rPr lang="ko-KR" altLang="en-US" dirty="0"/>
              <a:t> 시작하기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4DE4349-E764-E938-AF9E-1484BC981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1294912"/>
            <a:ext cx="10167815" cy="571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0134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7171DFD-83C6-DD3D-53C0-E5C2D3D8CC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코랩</a:t>
            </a:r>
            <a:r>
              <a:rPr lang="ko-KR" altLang="en-US" dirty="0"/>
              <a:t> 시작하기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C295FB4-789A-4CCB-59A3-12CCBD3A3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492" y="1226034"/>
            <a:ext cx="10371015" cy="583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9681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53C511C-0301-483A-B91B-DAB16C7DF8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문제</a:t>
            </a:r>
            <a:r>
              <a:rPr lang="en-US" altLang="ko-KR" dirty="0"/>
              <a:t>(</a:t>
            </a:r>
            <a:r>
              <a:rPr lang="ko-KR" altLang="en-US" dirty="0"/>
              <a:t>제출하지 마세요</a:t>
            </a:r>
            <a:r>
              <a:rPr lang="en-US" altLang="ko-KR" dirty="0"/>
              <a:t>!!!!!)</a:t>
            </a:r>
            <a:endParaRPr lang="ko-KR" altLang="en-US" dirty="0"/>
          </a:p>
        </p:txBody>
      </p:sp>
      <p:sp>
        <p:nvSpPr>
          <p:cNvPr id="3" name="내용 개체 틀 1">
            <a:extLst>
              <a:ext uri="{FF2B5EF4-FFF2-40B4-BE49-F238E27FC236}">
                <a16:creationId xmlns:a16="http://schemas.microsoft.com/office/drawing/2014/main" id="{3A256A7E-D018-40F4-878C-DAA32C6AE6F6}"/>
              </a:ext>
            </a:extLst>
          </p:cNvPr>
          <p:cNvSpPr txBox="1">
            <a:spLocks/>
          </p:cNvSpPr>
          <p:nvPr/>
        </p:nvSpPr>
        <p:spPr>
          <a:xfrm>
            <a:off x="814137" y="14827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4000" dirty="0"/>
              <a:t>다음을 출력해 보자</a:t>
            </a:r>
            <a:r>
              <a:rPr lang="en-US" altLang="ko-KR" sz="4000" dirty="0"/>
              <a:t>.</a:t>
            </a:r>
          </a:p>
          <a:p>
            <a:pPr marL="0" indent="0">
              <a:buNone/>
            </a:pPr>
            <a:endParaRPr lang="en-US" altLang="ko-KR" sz="4000" dirty="0"/>
          </a:p>
          <a:p>
            <a:pPr marL="0" indent="0">
              <a:buNone/>
            </a:pPr>
            <a:r>
              <a:rPr lang="en-US" altLang="ko-KR" sz="4000" dirty="0"/>
              <a:t>  1) </a:t>
            </a:r>
            <a:r>
              <a:rPr lang="ko-KR" altLang="en-US" sz="4000" dirty="0"/>
              <a:t>안녕하세요</a:t>
            </a:r>
            <a:endParaRPr lang="en-US" altLang="ko-KR" sz="4000" dirty="0"/>
          </a:p>
          <a:p>
            <a:pPr marL="0" indent="0">
              <a:buNone/>
            </a:pPr>
            <a:endParaRPr lang="en-US" altLang="ko-KR" sz="4000" dirty="0"/>
          </a:p>
          <a:p>
            <a:pPr marL="0" indent="0">
              <a:buNone/>
            </a:pPr>
            <a:r>
              <a:rPr lang="en-US" altLang="ko-KR" sz="4000" dirty="0"/>
              <a:t>   2) 123456 * 234567 (</a:t>
            </a:r>
            <a:r>
              <a:rPr lang="ko-KR" altLang="en-US" sz="4000" dirty="0" err="1"/>
              <a:t>계산값은</a:t>
            </a:r>
            <a:r>
              <a:rPr lang="en-US" altLang="ko-KR" sz="4000" dirty="0"/>
              <a:t>?)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089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"/>
    </mc:Choice>
    <mc:Fallback xmlns="">
      <p:transition spd="slow" advTm="23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81A1A0A-EB2C-4232-B6A8-587FE57744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강의 개요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514807-1036-4201-ACE2-F9BDB86CBB2C}"/>
              </a:ext>
            </a:extLst>
          </p:cNvPr>
          <p:cNvSpPr txBox="1"/>
          <p:nvPr/>
        </p:nvSpPr>
        <p:spPr>
          <a:xfrm>
            <a:off x="739833" y="1238596"/>
            <a:ext cx="1045741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수업 진행 </a:t>
            </a:r>
            <a:r>
              <a:rPr lang="en-US" altLang="ko-KR" sz="2400" dirty="0"/>
              <a:t>: </a:t>
            </a:r>
            <a:r>
              <a:rPr lang="ko-KR" altLang="en-US" sz="2400" dirty="0"/>
              <a:t>이론 </a:t>
            </a:r>
            <a:r>
              <a:rPr lang="en-US" altLang="ko-KR" sz="2400" dirty="0"/>
              <a:t>(or </a:t>
            </a:r>
            <a:r>
              <a:rPr lang="ko-KR" altLang="en-US" sz="2400" dirty="0"/>
              <a:t>코드</a:t>
            </a:r>
            <a:r>
              <a:rPr lang="en-US" altLang="ko-KR" sz="2400" dirty="0"/>
              <a:t> </a:t>
            </a:r>
            <a:r>
              <a:rPr lang="ko-KR" altLang="en-US" sz="2400" dirty="0"/>
              <a:t>해설</a:t>
            </a:r>
            <a:r>
              <a:rPr lang="en-US" altLang="ko-KR" sz="2400" dirty="0"/>
              <a:t>) + </a:t>
            </a:r>
            <a:r>
              <a:rPr lang="ko-KR" altLang="en-US" sz="2400" dirty="0"/>
              <a:t>실습</a:t>
            </a:r>
            <a:r>
              <a:rPr lang="en-US" altLang="ko-KR" sz="2400" dirty="0"/>
              <a:t>(</a:t>
            </a:r>
            <a:r>
              <a:rPr lang="ko-KR" altLang="en-US" sz="2400" dirty="0"/>
              <a:t>구글 </a:t>
            </a:r>
            <a:r>
              <a:rPr lang="ko-KR" altLang="en-US" sz="2400" dirty="0" err="1"/>
              <a:t>코랩</a:t>
            </a:r>
            <a:r>
              <a:rPr lang="en-US" altLang="ko-KR" sz="2400" dirty="0"/>
              <a:t>)</a:t>
            </a:r>
          </a:p>
          <a:p>
            <a:r>
              <a:rPr lang="ko-KR" altLang="en-US" sz="2400" dirty="0"/>
              <a:t>평가 </a:t>
            </a:r>
            <a:r>
              <a:rPr lang="en-US" altLang="ko-KR" sz="2400" dirty="0"/>
              <a:t>:</a:t>
            </a:r>
          </a:p>
          <a:p>
            <a:pPr marL="342900" indent="-342900">
              <a:buAutoNum type="arabicParenR"/>
            </a:pPr>
            <a:r>
              <a:rPr lang="ko-KR" altLang="en-US" sz="2400" dirty="0"/>
              <a:t>출석 </a:t>
            </a:r>
            <a:r>
              <a:rPr lang="en-US" altLang="ko-KR" sz="2400" dirty="0"/>
              <a:t>:  </a:t>
            </a:r>
            <a:r>
              <a:rPr lang="en-US" altLang="ko-KR" sz="2400" b="1" dirty="0">
                <a:solidFill>
                  <a:srgbClr val="FF0000"/>
                </a:solidFill>
              </a:rPr>
              <a:t>4</a:t>
            </a:r>
            <a:r>
              <a:rPr lang="ko-KR" altLang="en-US" sz="2400" b="1" dirty="0">
                <a:solidFill>
                  <a:srgbClr val="FF0000"/>
                </a:solidFill>
              </a:rPr>
              <a:t>주 이상 </a:t>
            </a:r>
            <a:r>
              <a:rPr lang="ko-KR" altLang="en-US" sz="2400" b="1" dirty="0" err="1">
                <a:solidFill>
                  <a:srgbClr val="FF0000"/>
                </a:solidFill>
              </a:rPr>
              <a:t>이유없는</a:t>
            </a:r>
            <a:r>
              <a:rPr lang="ko-KR" altLang="en-US" sz="2400" b="1" dirty="0">
                <a:solidFill>
                  <a:srgbClr val="FF0000"/>
                </a:solidFill>
              </a:rPr>
              <a:t> 결석 </a:t>
            </a:r>
            <a:r>
              <a:rPr lang="en-US" altLang="ko-KR" sz="2400" b="1" dirty="0">
                <a:solidFill>
                  <a:srgbClr val="FF0000"/>
                </a:solidFill>
              </a:rPr>
              <a:t>F,  2</a:t>
            </a:r>
            <a:r>
              <a:rPr lang="ko-KR" altLang="en-US" sz="2400" b="1" dirty="0">
                <a:solidFill>
                  <a:srgbClr val="FF0000"/>
                </a:solidFill>
              </a:rPr>
              <a:t>주 결석 </a:t>
            </a:r>
            <a:r>
              <a:rPr lang="en-US" altLang="ko-KR" sz="2400" b="1" dirty="0">
                <a:solidFill>
                  <a:srgbClr val="FF0000"/>
                </a:solidFill>
              </a:rPr>
              <a:t>-5,  3</a:t>
            </a:r>
            <a:r>
              <a:rPr lang="ko-KR" altLang="en-US" sz="2400" b="1" dirty="0">
                <a:solidFill>
                  <a:srgbClr val="FF0000"/>
                </a:solidFill>
              </a:rPr>
              <a:t>주 결석 </a:t>
            </a:r>
            <a:r>
              <a:rPr lang="en-US" altLang="ko-KR" sz="2400" b="1" dirty="0">
                <a:solidFill>
                  <a:srgbClr val="FF0000"/>
                </a:solidFill>
              </a:rPr>
              <a:t>-10</a:t>
            </a:r>
          </a:p>
          <a:p>
            <a:pPr marL="342900" indent="-342900">
              <a:buAutoNum type="arabicParenR"/>
            </a:pPr>
            <a:r>
              <a:rPr lang="ko-KR" altLang="en-US" sz="2400" dirty="0"/>
              <a:t>매시간 실습과제를 각자 해서 </a:t>
            </a:r>
            <a:r>
              <a:rPr lang="en-US" altLang="ko-KR" sz="2400" dirty="0"/>
              <a:t>4</a:t>
            </a:r>
            <a:r>
              <a:rPr lang="ko-KR" altLang="en-US" sz="2400" dirty="0"/>
              <a:t>주마다 실습과제를 </a:t>
            </a:r>
            <a:r>
              <a:rPr lang="en-US" altLang="ko-KR" sz="2400" dirty="0" err="1"/>
              <a:t>ipynb</a:t>
            </a:r>
            <a:r>
              <a:rPr lang="en-US" altLang="ko-KR" sz="2400" dirty="0"/>
              <a:t> </a:t>
            </a:r>
            <a:r>
              <a:rPr lang="ko-KR" altLang="en-US" sz="2400" dirty="0"/>
              <a:t>파일 혹은 </a:t>
            </a:r>
            <a:r>
              <a:rPr lang="en-US" altLang="ko-KR" sz="2400" dirty="0" err="1"/>
              <a:t>py</a:t>
            </a:r>
            <a:r>
              <a:rPr lang="en-US" altLang="ko-KR" sz="2400" dirty="0"/>
              <a:t> </a:t>
            </a:r>
            <a:r>
              <a:rPr lang="ko-KR" altLang="en-US" sz="2400" dirty="0"/>
              <a:t>파일로 </a:t>
            </a:r>
            <a:r>
              <a:rPr lang="ko-KR" altLang="en-US" sz="2400" dirty="0" err="1"/>
              <a:t>이클래스에</a:t>
            </a:r>
            <a:r>
              <a:rPr lang="ko-KR" altLang="en-US" sz="2400" dirty="0"/>
              <a:t> 올릴 것 </a:t>
            </a:r>
            <a:r>
              <a:rPr lang="en-US" altLang="ko-KR" sz="2400" dirty="0"/>
              <a:t>(4</a:t>
            </a:r>
            <a:r>
              <a:rPr lang="ko-KR" altLang="en-US" sz="2400" dirty="0"/>
              <a:t>점 </a:t>
            </a:r>
            <a:r>
              <a:rPr lang="en-US" altLang="ko-KR" sz="2400" dirty="0"/>
              <a:t>* 5= 20</a:t>
            </a:r>
            <a:r>
              <a:rPr lang="ko-KR" altLang="en-US" sz="2400" dirty="0"/>
              <a:t>점 만점</a:t>
            </a:r>
            <a:r>
              <a:rPr lang="en-US" altLang="ko-KR" sz="2400" dirty="0"/>
              <a:t>)</a:t>
            </a:r>
          </a:p>
          <a:p>
            <a:pPr marL="342900" indent="-342900">
              <a:buAutoNum type="arabicParenR"/>
            </a:pPr>
            <a:r>
              <a:rPr lang="ko-KR" altLang="en-US" sz="2400" dirty="0"/>
              <a:t>기말 자유 주제 과제 </a:t>
            </a:r>
            <a:r>
              <a:rPr lang="en-US" altLang="ko-KR" sz="2400" dirty="0"/>
              <a:t>(</a:t>
            </a:r>
            <a:r>
              <a:rPr lang="en-US" altLang="ko-KR" sz="2400" b="1" dirty="0"/>
              <a:t>15</a:t>
            </a:r>
            <a:r>
              <a:rPr lang="ko-KR" altLang="en-US" sz="2400" b="1" dirty="0"/>
              <a:t>점 만점</a:t>
            </a:r>
            <a:r>
              <a:rPr lang="en-US" altLang="ko-KR" sz="2400" dirty="0"/>
              <a:t>, </a:t>
            </a:r>
            <a:r>
              <a:rPr lang="ko-KR" altLang="en-US" sz="2400" dirty="0"/>
              <a:t>팀 혹은 개인 과제</a:t>
            </a:r>
            <a:r>
              <a:rPr lang="en-US" altLang="ko-KR" sz="2400" dirty="0"/>
              <a:t>, </a:t>
            </a:r>
            <a:r>
              <a:rPr lang="ko-KR" altLang="en-US" sz="2400" dirty="0"/>
              <a:t>발표하면 </a:t>
            </a:r>
            <a:r>
              <a:rPr lang="en-US" altLang="ko-KR" sz="2400" dirty="0"/>
              <a:t>15</a:t>
            </a:r>
            <a:r>
              <a:rPr lang="ko-KR" altLang="en-US" sz="2400" dirty="0"/>
              <a:t>점 만점</a:t>
            </a:r>
            <a:r>
              <a:rPr lang="en-US" altLang="ko-KR" sz="2400" dirty="0"/>
              <a:t>, </a:t>
            </a:r>
            <a:r>
              <a:rPr lang="ko-KR" altLang="en-US" sz="2400" dirty="0" err="1"/>
              <a:t>발표안하면</a:t>
            </a:r>
            <a:r>
              <a:rPr lang="ko-KR" altLang="en-US" sz="2400" dirty="0"/>
              <a:t> </a:t>
            </a:r>
            <a:r>
              <a:rPr lang="en-US" altLang="ko-KR" sz="2400" dirty="0"/>
              <a:t>12</a:t>
            </a:r>
            <a:r>
              <a:rPr lang="ko-KR" altLang="en-US" sz="2400" dirty="0"/>
              <a:t>점 만점</a:t>
            </a:r>
            <a:r>
              <a:rPr lang="en-US" altLang="ko-KR" sz="2400" dirty="0"/>
              <a:t>. Optional)</a:t>
            </a:r>
          </a:p>
          <a:p>
            <a:pPr marL="342900" indent="-342900">
              <a:buAutoNum type="arabicParenR"/>
            </a:pPr>
            <a:r>
              <a:rPr lang="ko-KR" altLang="en-US" sz="2400" dirty="0"/>
              <a:t>중간고사 </a:t>
            </a:r>
            <a:r>
              <a:rPr lang="en-US" altLang="ko-KR" sz="2400" dirty="0"/>
              <a:t>(</a:t>
            </a:r>
            <a:r>
              <a:rPr lang="en-US" altLang="ko-KR" sz="2400" b="1" dirty="0"/>
              <a:t>50</a:t>
            </a:r>
            <a:r>
              <a:rPr lang="ko-KR" altLang="en-US" sz="2400" b="1" dirty="0"/>
              <a:t>점 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객관식</a:t>
            </a:r>
            <a:r>
              <a:rPr lang="en-US" altLang="ko-KR" sz="2400" b="1" dirty="0"/>
              <a:t>+</a:t>
            </a:r>
            <a:r>
              <a:rPr lang="ko-KR" altLang="en-US" sz="2400" b="1" dirty="0"/>
              <a:t>주관식</a:t>
            </a:r>
            <a:r>
              <a:rPr lang="en-US" altLang="ko-KR" sz="2400" dirty="0"/>
              <a:t>)+</a:t>
            </a:r>
            <a:r>
              <a:rPr lang="ko-KR" altLang="en-US" sz="2400" dirty="0"/>
              <a:t>기말고사</a:t>
            </a:r>
            <a:r>
              <a:rPr lang="en-US" altLang="ko-KR" sz="2400" dirty="0"/>
              <a:t>(</a:t>
            </a:r>
            <a:r>
              <a:rPr lang="en-US" altLang="ko-KR" sz="2400" b="1" dirty="0"/>
              <a:t>50</a:t>
            </a:r>
            <a:r>
              <a:rPr lang="ko-KR" altLang="en-US" sz="2400" b="1" dirty="0"/>
              <a:t>점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객관식</a:t>
            </a:r>
            <a:r>
              <a:rPr lang="en-US" altLang="ko-KR" sz="2400" b="1" dirty="0"/>
              <a:t>+</a:t>
            </a:r>
            <a:r>
              <a:rPr lang="ko-KR" altLang="en-US" sz="2400" b="1" dirty="0"/>
              <a:t>주관식</a:t>
            </a:r>
            <a:r>
              <a:rPr lang="en-US" altLang="ko-KR" sz="2400" dirty="0"/>
              <a:t>)</a:t>
            </a:r>
          </a:p>
          <a:p>
            <a:pPr marL="342900" indent="-342900">
              <a:buAutoNum type="arabicParenR"/>
            </a:pPr>
            <a:endParaRPr lang="en-US" altLang="ko-KR" sz="2400" dirty="0"/>
          </a:p>
          <a:p>
            <a:r>
              <a:rPr lang="en-US" altLang="ko-KR" sz="2400" dirty="0"/>
              <a:t>135</a:t>
            </a:r>
            <a:r>
              <a:rPr lang="ko-KR" altLang="en-US" sz="2400" dirty="0"/>
              <a:t>점 만점</a:t>
            </a:r>
            <a:r>
              <a:rPr lang="en-US" altLang="ko-KR" sz="2400" dirty="0"/>
              <a:t>, </a:t>
            </a:r>
            <a:r>
              <a:rPr lang="ko-KR" altLang="en-US" sz="2400" dirty="0"/>
              <a:t>상대평가 </a:t>
            </a:r>
            <a:r>
              <a:rPr lang="en-US" altLang="ko-KR" sz="2400" dirty="0"/>
              <a:t>(</a:t>
            </a:r>
            <a:r>
              <a:rPr lang="ko-KR" altLang="en-US" sz="2400" dirty="0"/>
              <a:t>위 점수 비율은 진행에 따라 미세</a:t>
            </a:r>
            <a:r>
              <a:rPr lang="en-US" altLang="ko-KR" sz="2400" dirty="0"/>
              <a:t> </a:t>
            </a:r>
            <a:r>
              <a:rPr lang="ko-KR" altLang="en-US" sz="2400" dirty="0"/>
              <a:t>조정될 수 있음</a:t>
            </a:r>
            <a:r>
              <a:rPr lang="en-US" altLang="ko-KR" sz="2400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8314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FA95C93-6743-40F4-BF1E-5203964057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파이썬에서</a:t>
            </a:r>
            <a:r>
              <a:rPr lang="ko-KR" altLang="en-US" dirty="0"/>
              <a:t> </a:t>
            </a:r>
            <a:r>
              <a:rPr lang="en-US" altLang="ko-KR" dirty="0"/>
              <a:t>print()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CCBF72-9B65-4904-A18A-567920D0887C}"/>
              </a:ext>
            </a:extLst>
          </p:cNvPr>
          <p:cNvSpPr txBox="1"/>
          <p:nvPr/>
        </p:nvSpPr>
        <p:spPr>
          <a:xfrm>
            <a:off x="839181" y="1238596"/>
            <a:ext cx="10823575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/>
              <a:t>파이썬에서</a:t>
            </a:r>
            <a:r>
              <a:rPr lang="ko-KR" altLang="en-US" sz="2400" dirty="0"/>
              <a:t> </a:t>
            </a:r>
            <a:r>
              <a:rPr lang="en-US" altLang="ko-KR" sz="2400" dirty="0"/>
              <a:t>print() </a:t>
            </a:r>
            <a:r>
              <a:rPr lang="ko-KR" altLang="en-US" sz="2400" dirty="0"/>
              <a:t>함수는 괄호안의 것을 </a:t>
            </a:r>
            <a:r>
              <a:rPr lang="en-US" altLang="ko-KR" sz="2400" dirty="0"/>
              <a:t>＇</a:t>
            </a:r>
            <a:r>
              <a:rPr lang="ko-KR" altLang="en-US" sz="2400" dirty="0"/>
              <a:t>단순히</a:t>
            </a:r>
            <a:r>
              <a:rPr lang="en-US" altLang="ko-KR" sz="2400" dirty="0"/>
              <a:t>’ </a:t>
            </a:r>
            <a:r>
              <a:rPr lang="ko-KR" altLang="en-US" sz="2400" dirty="0"/>
              <a:t>콘솔창에 보여주는 역할을 한다</a:t>
            </a:r>
            <a:r>
              <a:rPr lang="en-US" altLang="ko-KR" sz="2400" dirty="0"/>
              <a:t>. </a:t>
            </a:r>
            <a:r>
              <a:rPr lang="ko-KR" altLang="en-US" sz="2400" dirty="0"/>
              <a:t>우리는 나중에 함수를 정의하는 문법을 배울 예정인데 자주 쓰는 함수 몇가지는 </a:t>
            </a:r>
            <a:r>
              <a:rPr lang="ko-KR" altLang="en-US" sz="2400" dirty="0" err="1"/>
              <a:t>파이썬에서</a:t>
            </a:r>
            <a:r>
              <a:rPr lang="ko-KR" altLang="en-US" sz="2400" dirty="0"/>
              <a:t> 이미 내장되어 있고</a:t>
            </a:r>
            <a:r>
              <a:rPr lang="en-US" altLang="ko-KR" sz="2400" dirty="0"/>
              <a:t>, print() </a:t>
            </a:r>
            <a:r>
              <a:rPr lang="ko-KR" altLang="en-US" sz="2400" dirty="0"/>
              <a:t>도 그 중 하나이다</a:t>
            </a:r>
            <a:r>
              <a:rPr lang="en-US" altLang="ko-KR" sz="2400" dirty="0"/>
              <a:t>. </a:t>
            </a:r>
            <a:r>
              <a:rPr lang="ko-KR" altLang="en-US" sz="2400" dirty="0"/>
              <a:t>나중에 더 많은 함수를 배운다</a:t>
            </a:r>
            <a:r>
              <a:rPr lang="en-US" altLang="ko-KR" sz="2400" dirty="0"/>
              <a:t>.</a:t>
            </a:r>
            <a:r>
              <a:rPr lang="ko-KR" altLang="en-US" sz="2400" dirty="0"/>
              <a:t>  </a:t>
            </a:r>
            <a:endParaRPr lang="en-US" altLang="ko-KR" sz="2400" dirty="0"/>
          </a:p>
          <a:p>
            <a:endParaRPr lang="en-US" altLang="ko-KR" dirty="0"/>
          </a:p>
          <a:p>
            <a:r>
              <a:rPr lang="ko-KR" altLang="en-US" dirty="0"/>
              <a:t>문법 </a:t>
            </a:r>
            <a:r>
              <a:rPr lang="en-US" altLang="ko-KR" dirty="0"/>
              <a:t>: print(“</a:t>
            </a:r>
            <a:r>
              <a:rPr lang="ko-KR" altLang="en-US" dirty="0"/>
              <a:t>문자열</a:t>
            </a:r>
            <a:r>
              <a:rPr lang="en-US" altLang="ko-KR" dirty="0"/>
              <a:t>”, </a:t>
            </a:r>
            <a:r>
              <a:rPr lang="en-US" altLang="ko-KR" dirty="0" err="1"/>
              <a:t>sep</a:t>
            </a:r>
            <a:r>
              <a:rPr lang="ko-KR" altLang="en-US" dirty="0"/>
              <a:t>옵션</a:t>
            </a:r>
            <a:r>
              <a:rPr lang="en-US" altLang="ko-KR" dirty="0"/>
              <a:t>, end</a:t>
            </a:r>
            <a:r>
              <a:rPr lang="ko-KR" altLang="en-US" dirty="0"/>
              <a:t>옵션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예 </a:t>
            </a:r>
            <a:r>
              <a:rPr lang="en-US" altLang="ko-KR" dirty="0"/>
              <a:t>) </a:t>
            </a:r>
            <a:r>
              <a:rPr lang="ko-KR" altLang="en-US" dirty="0"/>
              <a:t>다음을 실행해 보자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/>
              <a:t>print(‘a’, ‘b’, ‘c’, ’d’)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/>
              <a:t>print(‘a’, ‘b’, ‘c’, ’d’, </a:t>
            </a:r>
            <a:r>
              <a:rPr lang="en-US" altLang="ko-KR" dirty="0" err="1"/>
              <a:t>sep</a:t>
            </a:r>
            <a:r>
              <a:rPr lang="en-US" altLang="ko-KR" dirty="0"/>
              <a:t>=“*”)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/>
              <a:t>print(</a:t>
            </a:r>
            <a:r>
              <a:rPr lang="en-US" altLang="ko-KR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"Answer to the Ultimate Question of Life, the Universe, and Everything is 42“)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>
                <a:solidFill>
                  <a:srgbClr val="4D5156"/>
                </a:solidFill>
                <a:latin typeface="arial" panose="020B0604020202020204" pitchFamily="34" charset="0"/>
              </a:rPr>
              <a:t>print(“from the Hitchhiker’s guide to the Galaxy”, end=“\n”)</a:t>
            </a:r>
            <a:endParaRPr lang="en-US" altLang="ko-KR" b="0" i="0" dirty="0">
              <a:solidFill>
                <a:srgbClr val="4D5156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/>
              <a:t>print(</a:t>
            </a:r>
            <a:r>
              <a:rPr lang="en-US" altLang="ko-KR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"Answer to the Ultimate Question of Life, the Universe, and Everything is 42“, end=“\n\n”)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>
                <a:solidFill>
                  <a:srgbClr val="4D5156"/>
                </a:solidFill>
                <a:latin typeface="arial" panose="020B0604020202020204" pitchFamily="34" charset="0"/>
              </a:rPr>
              <a:t>print(“from the Hitchhiker’s guide to the Galaxy”, end=“\n”)</a:t>
            </a:r>
            <a:endParaRPr lang="en-US" altLang="ko-KR" b="0" i="0" dirty="0">
              <a:solidFill>
                <a:srgbClr val="4D5156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56788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3A7CFC6-F1A1-2C85-5C24-3FFF956A0F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파이썬에서</a:t>
            </a:r>
            <a:r>
              <a:rPr lang="ko-KR" altLang="en-US" dirty="0"/>
              <a:t> 변수 선언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0F2A18-0D35-F028-5749-ADBD58A08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432" y="1402448"/>
            <a:ext cx="6604366" cy="335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839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69C1C99-27AA-96F2-8B7A-1E2D6FE218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파이썬의</a:t>
            </a:r>
            <a:r>
              <a:rPr lang="ko-KR" altLang="en-US" dirty="0"/>
              <a:t> 자료형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6597044-4DBD-42AA-E75B-11A6307C2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" y="1388452"/>
            <a:ext cx="12001500" cy="558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4105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변수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36072" y="1413164"/>
            <a:ext cx="10104582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err="1">
                <a:solidFill>
                  <a:srgbClr val="0070C0"/>
                </a:solidFill>
                <a:latin typeface="Arial Black" panose="020B0A04020102020204" pitchFamily="34" charset="0"/>
              </a:rPr>
              <a:t>숫자형</a:t>
            </a:r>
            <a:r>
              <a:rPr lang="ko-KR" altLang="en-US" sz="3600" b="1" dirty="0">
                <a:solidFill>
                  <a:srgbClr val="0070C0"/>
                </a:solidFill>
                <a:latin typeface="Arial Black" panose="020B0A04020102020204" pitchFamily="34" charset="0"/>
              </a:rPr>
              <a:t> </a:t>
            </a:r>
            <a:r>
              <a:rPr lang="en-US" altLang="ko-KR" sz="3600" b="1" dirty="0">
                <a:solidFill>
                  <a:srgbClr val="0070C0"/>
                </a:solidFill>
                <a:latin typeface="Arial Black" panose="020B0A04020102020204" pitchFamily="34" charset="0"/>
              </a:rPr>
              <a:t>:</a:t>
            </a:r>
            <a:r>
              <a:rPr lang="ko-KR" altLang="en-US" sz="3600" b="1" dirty="0">
                <a:solidFill>
                  <a:srgbClr val="0070C0"/>
                </a:solidFill>
                <a:latin typeface="Arial Black" panose="020B0A04020102020204" pitchFamily="34" charset="0"/>
              </a:rPr>
              <a:t> </a:t>
            </a:r>
            <a:r>
              <a:rPr lang="ko-KR" altLang="en-US" sz="2800" b="1" dirty="0">
                <a:solidFill>
                  <a:srgbClr val="CC3300"/>
                </a:solidFill>
                <a:latin typeface="Arial Black" panose="020B0A04020102020204" pitchFamily="34" charset="0"/>
              </a:rPr>
              <a:t>정수</a:t>
            </a:r>
            <a:r>
              <a:rPr lang="en-US" altLang="ko-KR" sz="2800" b="1" dirty="0">
                <a:solidFill>
                  <a:srgbClr val="CC3300"/>
                </a:solidFill>
                <a:latin typeface="Arial Black" panose="020B0A04020102020204" pitchFamily="34" charset="0"/>
              </a:rPr>
              <a:t>(integer), </a:t>
            </a:r>
            <a:r>
              <a:rPr lang="ko-KR" altLang="en-US" sz="2800" b="1" dirty="0">
                <a:solidFill>
                  <a:srgbClr val="CC3300"/>
                </a:solidFill>
                <a:latin typeface="Arial Black" panose="020B0A04020102020204" pitchFamily="34" charset="0"/>
              </a:rPr>
              <a:t>실수</a:t>
            </a:r>
            <a:r>
              <a:rPr lang="en-US" altLang="ko-KR" sz="2800" b="1" dirty="0">
                <a:solidFill>
                  <a:srgbClr val="CC3300"/>
                </a:solidFill>
                <a:latin typeface="Arial Black" panose="020B0A04020102020204" pitchFamily="34" charset="0"/>
              </a:rPr>
              <a:t>(float), </a:t>
            </a:r>
            <a:r>
              <a:rPr lang="ko-KR" altLang="en-US" sz="2800" b="1" dirty="0">
                <a:solidFill>
                  <a:srgbClr val="CC3300"/>
                </a:solidFill>
                <a:latin typeface="Arial Black" panose="020B0A04020102020204" pitchFamily="34" charset="0"/>
              </a:rPr>
              <a:t>복소수</a:t>
            </a:r>
            <a:r>
              <a:rPr lang="en-US" altLang="ko-KR" sz="2800" b="1" dirty="0">
                <a:solidFill>
                  <a:srgbClr val="CC3300"/>
                </a:solidFill>
                <a:latin typeface="Arial Black" panose="020B0A04020102020204" pitchFamily="34" charset="0"/>
              </a:rPr>
              <a:t>(complex)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sz="3600" b="1" dirty="0">
                <a:solidFill>
                  <a:srgbClr val="0070C0"/>
                </a:solidFill>
                <a:latin typeface="+mj-ea"/>
                <a:ea typeface="+mj-ea"/>
              </a:rPr>
              <a:t>다른 </a:t>
            </a:r>
            <a:r>
              <a:rPr lang="ko-KR" altLang="en-US" sz="3600" b="1" dirty="0" err="1">
                <a:solidFill>
                  <a:srgbClr val="0070C0"/>
                </a:solidFill>
                <a:latin typeface="+mj-ea"/>
                <a:ea typeface="+mj-ea"/>
              </a:rPr>
              <a:t>자료형</a:t>
            </a:r>
            <a:endParaRPr lang="en-US" altLang="ko-KR" sz="3600" b="1" dirty="0">
              <a:solidFill>
                <a:srgbClr val="0070C0"/>
              </a:solidFill>
              <a:latin typeface="+mj-ea"/>
              <a:ea typeface="+mj-ea"/>
            </a:endParaRPr>
          </a:p>
          <a:p>
            <a:r>
              <a:rPr lang="ko-KR" altLang="en-US" sz="3200" b="1" dirty="0">
                <a:solidFill>
                  <a:srgbClr val="CC3300"/>
                </a:solidFill>
                <a:latin typeface="+mn-ea"/>
              </a:rPr>
              <a:t>  </a:t>
            </a:r>
            <a:r>
              <a:rPr lang="en-US" altLang="ko-KR" sz="3200" b="1" dirty="0">
                <a:solidFill>
                  <a:srgbClr val="CC3300"/>
                </a:solidFill>
                <a:latin typeface="+mn-ea"/>
              </a:rPr>
              <a:t>-</a:t>
            </a:r>
            <a:r>
              <a:rPr lang="ko-KR" altLang="en-US" sz="3200" b="1" dirty="0">
                <a:solidFill>
                  <a:srgbClr val="CC3300"/>
                </a:solidFill>
                <a:latin typeface="+mn-ea"/>
              </a:rPr>
              <a:t>문자열</a:t>
            </a:r>
            <a:endParaRPr lang="en-US" altLang="ko-KR" sz="3200" b="1" dirty="0">
              <a:solidFill>
                <a:srgbClr val="CC3300"/>
              </a:solidFill>
              <a:latin typeface="+mn-ea"/>
            </a:endParaRPr>
          </a:p>
          <a:p>
            <a:r>
              <a:rPr lang="en-US" altLang="ko-KR" sz="3200" b="1" dirty="0">
                <a:solidFill>
                  <a:srgbClr val="CC3300"/>
                </a:solidFill>
                <a:latin typeface="+mn-ea"/>
              </a:rPr>
              <a:t>  -</a:t>
            </a:r>
            <a:r>
              <a:rPr lang="ko-KR" altLang="en-US" sz="3200" b="1" dirty="0">
                <a:solidFill>
                  <a:srgbClr val="CC3300"/>
                </a:solidFill>
                <a:latin typeface="+mn-ea"/>
              </a:rPr>
              <a:t>리스트</a:t>
            </a:r>
            <a:endParaRPr lang="en-US" altLang="ko-KR" sz="3200" b="1" dirty="0">
              <a:solidFill>
                <a:srgbClr val="CC3300"/>
              </a:solidFill>
              <a:latin typeface="+mn-ea"/>
            </a:endParaRPr>
          </a:p>
          <a:p>
            <a:r>
              <a:rPr lang="en-US" altLang="ko-KR" sz="3200" b="1" dirty="0">
                <a:solidFill>
                  <a:srgbClr val="CC3300"/>
                </a:solidFill>
                <a:latin typeface="+mn-ea"/>
              </a:rPr>
              <a:t>  -</a:t>
            </a:r>
            <a:r>
              <a:rPr lang="ko-KR" altLang="en-US" sz="3200" b="1" dirty="0" err="1">
                <a:solidFill>
                  <a:srgbClr val="CC3300"/>
                </a:solidFill>
                <a:latin typeface="+mn-ea"/>
              </a:rPr>
              <a:t>튜플형</a:t>
            </a:r>
            <a:endParaRPr lang="en-US" altLang="ko-KR" sz="3200" b="1" dirty="0">
              <a:solidFill>
                <a:srgbClr val="CC3300"/>
              </a:solidFill>
              <a:latin typeface="+mn-ea"/>
            </a:endParaRPr>
          </a:p>
          <a:p>
            <a:r>
              <a:rPr lang="en-US" altLang="ko-KR" sz="3200" b="1" dirty="0">
                <a:solidFill>
                  <a:srgbClr val="CC3300"/>
                </a:solidFill>
                <a:latin typeface="+mn-ea"/>
              </a:rPr>
              <a:t>  -</a:t>
            </a:r>
            <a:r>
              <a:rPr lang="ko-KR" altLang="en-US" sz="3200" b="1" dirty="0" err="1">
                <a:solidFill>
                  <a:srgbClr val="CC3300"/>
                </a:solidFill>
                <a:latin typeface="+mn-ea"/>
              </a:rPr>
              <a:t>딕셔너리</a:t>
            </a:r>
            <a:endParaRPr lang="en-US" altLang="ko-KR" sz="3200" b="1" dirty="0">
              <a:solidFill>
                <a:srgbClr val="CC3300"/>
              </a:solidFill>
              <a:latin typeface="+mn-ea"/>
            </a:endParaRPr>
          </a:p>
          <a:p>
            <a:r>
              <a:rPr lang="en-US" altLang="ko-KR" sz="3200" b="1" dirty="0">
                <a:solidFill>
                  <a:srgbClr val="CC3300"/>
                </a:solidFill>
                <a:latin typeface="+mn-ea"/>
              </a:rPr>
              <a:t>  - </a:t>
            </a:r>
            <a:r>
              <a:rPr lang="ko-KR" altLang="en-US" sz="3200" b="1" dirty="0" err="1">
                <a:solidFill>
                  <a:srgbClr val="CC3300"/>
                </a:solidFill>
                <a:latin typeface="+mn-ea"/>
              </a:rPr>
              <a:t>불형</a:t>
            </a:r>
            <a:endParaRPr lang="ko-KR" altLang="en-US" sz="3200" b="1" dirty="0">
              <a:solidFill>
                <a:srgbClr val="CC33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82711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변수를 알아보자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1006475" y="1445341"/>
            <a:ext cx="10644751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b="1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숫자형이란</a:t>
            </a:r>
            <a:r>
              <a:rPr lang="en-US" altLang="ko-KR" sz="2800" b="1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?</a:t>
            </a:r>
          </a:p>
          <a:p>
            <a:endParaRPr lang="en-US" altLang="ko-KR" sz="2800" b="1" dirty="0">
              <a:solidFill>
                <a:srgbClr val="000000"/>
              </a:solidFill>
              <a:latin typeface="Malgun Gothic" panose="020B0503020000020004" pitchFamily="50" charset="-127"/>
              <a:ea typeface="Malgun Gothic" panose="020B0503020000020004" pitchFamily="50" charset="-127"/>
            </a:endParaRPr>
          </a:p>
          <a:p>
            <a:r>
              <a:rPr lang="ko-KR" altLang="en-US" sz="2800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숫자형</a:t>
            </a:r>
            <a:r>
              <a:rPr lang="en-US" altLang="ko-KR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(Number)</a:t>
            </a:r>
            <a:r>
              <a:rPr lang="ko-KR" altLang="en-US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이란 숫자 형태로 이루어진 </a:t>
            </a:r>
            <a:r>
              <a:rPr lang="ko-KR" altLang="en-US" sz="2800" dirty="0" err="1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자료형으로</a:t>
            </a:r>
            <a:r>
              <a:rPr lang="en-US" altLang="ko-KR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우리가 이미 잘 알고 있는 것들이다</a:t>
            </a:r>
            <a:r>
              <a:rPr lang="en-US" altLang="ko-KR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</a:p>
          <a:p>
            <a:r>
              <a:rPr lang="ko-KR" altLang="en-US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우리가 흔히 사용하는 것들을 생각해 보자</a:t>
            </a:r>
            <a:r>
              <a:rPr lang="en-US" altLang="ko-KR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 123</a:t>
            </a:r>
            <a:r>
              <a:rPr lang="ko-KR" altLang="en-US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과 같은 정수</a:t>
            </a:r>
            <a:r>
              <a:rPr lang="en-US" altLang="ko-KR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12.34</a:t>
            </a:r>
            <a:r>
              <a:rPr lang="ko-KR" altLang="en-US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와 같은 실수</a:t>
            </a:r>
            <a:r>
              <a:rPr lang="en-US" altLang="ko-KR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드물게 사용하긴 하지만 </a:t>
            </a:r>
            <a:r>
              <a:rPr lang="en-US" altLang="ko-KR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8</a:t>
            </a:r>
            <a:r>
              <a:rPr lang="ko-KR" altLang="en-US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진수나 </a:t>
            </a:r>
            <a:r>
              <a:rPr lang="en-US" altLang="ko-KR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16</a:t>
            </a:r>
            <a:r>
              <a:rPr lang="ko-KR" altLang="en-US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진수 같은 것들도 있다</a:t>
            </a:r>
            <a:r>
              <a:rPr lang="en-US" altLang="ko-KR" sz="2800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56769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03239" y="186441"/>
            <a:ext cx="10416305" cy="6278642"/>
          </a:xfrm>
          <a:prstGeom prst="rect">
            <a:avLst/>
          </a:prstGeom>
          <a:solidFill>
            <a:srgbClr val="F0F0F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2696" tIns="0" rIns="12696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정수형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정수형(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Integer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)이란 말 그대로 정수를 뜻하는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자료형을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말한다. </a:t>
            </a:r>
            <a:endParaRPr kumimoji="0" lang="en-US" altLang="ko-KR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다음 예는 양의 정수와 음의 정수, 숫자 0을 변수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a에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대입하는 예이다.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rgbClr val="8888FF"/>
              </a:solidFill>
              <a:effectLst/>
              <a:latin typeface="Consolas" panose="020B0609020204030204" pitchFamily="49" charset="0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8888FF"/>
                </a:solidFill>
                <a:effectLst/>
                <a:latin typeface="Consolas" panose="020B0609020204030204" pitchFamily="49" charset="0"/>
                <a:ea typeface="Menlo"/>
              </a:rPr>
              <a:t>&gt;&gt;&gt;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a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=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nsolas" panose="020B0609020204030204" pitchFamily="49" charset="0"/>
                <a:ea typeface="Menlo"/>
              </a:rPr>
              <a:t>123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</a:t>
            </a:r>
            <a:endParaRPr kumimoji="0" lang="en-US" altLang="ko-KR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8888FF"/>
                </a:solidFill>
                <a:effectLst/>
                <a:latin typeface="Consolas" panose="020B0609020204030204" pitchFamily="49" charset="0"/>
                <a:ea typeface="Menlo"/>
              </a:rPr>
              <a:t>&gt;&gt;&gt;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a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= -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nsolas" panose="020B0609020204030204" pitchFamily="49" charset="0"/>
                <a:ea typeface="Menlo"/>
              </a:rPr>
              <a:t>178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</a:t>
            </a:r>
            <a:endParaRPr kumimoji="0" lang="en-US" altLang="ko-KR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8888FF"/>
                </a:solidFill>
                <a:effectLst/>
                <a:latin typeface="Consolas" panose="020B0609020204030204" pitchFamily="49" charset="0"/>
                <a:ea typeface="Menlo"/>
              </a:rPr>
              <a:t>&gt;&gt;&gt;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a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=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nsolas" panose="020B0609020204030204" pitchFamily="49" charset="0"/>
                <a:ea typeface="Menlo"/>
              </a:rPr>
              <a:t>0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</a:t>
            </a:r>
            <a:endParaRPr kumimoji="0" lang="ko-KR" altLang="ko-KR" sz="24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실수형</a:t>
            </a:r>
            <a:endParaRPr kumimoji="0" lang="ko-KR" altLang="ko-KR" sz="24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파이썬에서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실수형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Floating-point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)은 소수점이 포함된 숫자를 말한다. </a:t>
            </a:r>
            <a:endParaRPr kumimoji="0" lang="en-US" altLang="ko-KR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다음 예는 실수를 변수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a에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대입하는 예이다.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rgbClr val="8888FF"/>
              </a:solidFill>
              <a:effectLst/>
              <a:latin typeface="Consolas" panose="020B0609020204030204" pitchFamily="49" charset="0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8888FF"/>
                </a:solidFill>
                <a:effectLst/>
                <a:latin typeface="Consolas" panose="020B0609020204030204" pitchFamily="49" charset="0"/>
                <a:ea typeface="Menlo"/>
              </a:rPr>
              <a:t>&gt;&gt;&gt;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a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=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nsolas" panose="020B0609020204030204" pitchFamily="49" charset="0"/>
                <a:ea typeface="Menlo"/>
              </a:rPr>
              <a:t>1.2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</a:t>
            </a:r>
            <a:endParaRPr kumimoji="0" lang="en-US" altLang="ko-KR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8888FF"/>
                </a:solidFill>
                <a:effectLst/>
                <a:latin typeface="Consolas" panose="020B0609020204030204" pitchFamily="49" charset="0"/>
                <a:ea typeface="Menlo"/>
              </a:rPr>
              <a:t>&gt;&gt;&gt;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a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= -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nsolas" panose="020B0609020204030204" pitchFamily="49" charset="0"/>
                <a:ea typeface="Menlo"/>
              </a:rPr>
              <a:t>3.45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위의 방식은 우리가 일반적으로 볼 수 있는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실수형의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소수점 표현 방식이다.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rgbClr val="8888FF"/>
              </a:solidFill>
              <a:effectLst/>
              <a:latin typeface="Consolas" panose="020B0609020204030204" pitchFamily="49" charset="0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8888FF"/>
                </a:solidFill>
                <a:effectLst/>
                <a:latin typeface="Consolas" panose="020B0609020204030204" pitchFamily="49" charset="0"/>
                <a:ea typeface="Menlo"/>
              </a:rPr>
              <a:t>&gt;&gt;&gt;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a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=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nsolas" panose="020B0609020204030204" pitchFamily="49" charset="0"/>
                <a:ea typeface="Menlo"/>
              </a:rPr>
              <a:t>4.24E10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</a:t>
            </a:r>
            <a:endParaRPr kumimoji="0" lang="en-US" altLang="ko-KR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  <a:ea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8888FF"/>
                </a:solidFill>
                <a:effectLst/>
                <a:latin typeface="Consolas" panose="020B0609020204030204" pitchFamily="49" charset="0"/>
                <a:ea typeface="Menlo"/>
              </a:rPr>
              <a:t>&gt;&gt;&gt;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a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= 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nsolas" panose="020B0609020204030204" pitchFamily="49" charset="0"/>
                <a:ea typeface="Menlo"/>
              </a:rPr>
              <a:t>4.24e-10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Menlo"/>
              </a:rPr>
              <a:t> 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위의 방식은 "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컴퓨터식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지수 표현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방식"으로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파이썬에서는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4.24e10 또는</a:t>
            </a:r>
            <a:endParaRPr kumimoji="0" lang="en-US" altLang="ko-KR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4.24E10처럼 표현한다(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e와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0" lang="ko-KR" altLang="ko-K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E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둘 중 어느 것을 사용해도 무방하다). </a:t>
            </a:r>
            <a:endParaRPr kumimoji="0" lang="en-US" altLang="ko-KR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여기서 4.24E10은 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MathJax_Main"/>
              </a:rPr>
              <a:t>4.24∗10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MathJax_Main"/>
              </a:rPr>
              <a:t>^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MathJax_Main"/>
              </a:rPr>
              <a:t>10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4.24e-10은 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MathJax_Main"/>
              </a:rPr>
              <a:t>4.24∗10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MathJax_Main"/>
              </a:rPr>
              <a:t>^{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MathJax_Main"/>
              </a:rPr>
              <a:t>−10</a:t>
            </a: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MathJax_Main"/>
              </a:rPr>
              <a:t>}</a:t>
            </a:r>
            <a:r>
              <a:rPr kumimoji="0" lang="ko-KR" altLang="ko-K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을 의미한다.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194748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06621EB-A14F-4A13-829E-DFD444EA47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복소수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EEAD2B-2F46-41A8-9105-68BF163D884C}"/>
              </a:ext>
            </a:extLst>
          </p:cNvPr>
          <p:cNvSpPr txBox="1"/>
          <p:nvPr/>
        </p:nvSpPr>
        <p:spPr>
          <a:xfrm>
            <a:off x="1206631" y="1838227"/>
            <a:ext cx="95870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복소수를 쓸 때 </a:t>
            </a:r>
            <a:r>
              <a:rPr lang="ko-KR" altLang="en-US" sz="2000" dirty="0" err="1"/>
              <a:t>파이썬은</a:t>
            </a:r>
            <a:r>
              <a:rPr lang="ko-KR" altLang="en-US" sz="2000" dirty="0"/>
              <a:t> </a:t>
            </a:r>
            <a:r>
              <a:rPr lang="en-US" altLang="ko-KR" sz="2000" dirty="0"/>
              <a:t>i </a:t>
            </a:r>
            <a:r>
              <a:rPr lang="ko-KR" altLang="en-US" sz="2000" dirty="0"/>
              <a:t>대신 </a:t>
            </a:r>
            <a:r>
              <a:rPr lang="en-US" altLang="ko-KR" sz="2000" dirty="0"/>
              <a:t>j </a:t>
            </a:r>
            <a:r>
              <a:rPr lang="ko-KR" altLang="en-US" sz="2000" dirty="0"/>
              <a:t>를</a:t>
            </a:r>
            <a:r>
              <a:rPr lang="en-US" altLang="ko-KR" sz="2000" dirty="0"/>
              <a:t> </a:t>
            </a:r>
            <a:r>
              <a:rPr lang="ko-KR" altLang="en-US" sz="2000" dirty="0"/>
              <a:t>사용한다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/>
              <a:t>즉</a:t>
            </a:r>
            <a:r>
              <a:rPr lang="en-US" altLang="ko-KR" sz="2000" dirty="0"/>
              <a:t>, </a:t>
            </a:r>
            <a:r>
              <a:rPr lang="ko-KR" altLang="en-US" sz="2000" dirty="0"/>
              <a:t>제곱해서 </a:t>
            </a:r>
            <a:r>
              <a:rPr lang="en-US" altLang="ko-KR" sz="2000" dirty="0"/>
              <a:t>-1</a:t>
            </a:r>
            <a:r>
              <a:rPr lang="ko-KR" altLang="en-US" sz="2000" dirty="0"/>
              <a:t>이 되는 제곱근은 </a:t>
            </a:r>
            <a:r>
              <a:rPr lang="en-US" altLang="ko-KR" sz="2000" dirty="0"/>
              <a:t>j , -j</a:t>
            </a:r>
            <a:r>
              <a:rPr lang="ko-KR" altLang="en-US" sz="2000" dirty="0"/>
              <a:t>이다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/>
              <a:t>&gt;&gt;&gt;a=</a:t>
            </a:r>
            <a:r>
              <a:rPr lang="ko-KR" altLang="en-US" sz="2000" dirty="0"/>
              <a:t> </a:t>
            </a:r>
            <a:r>
              <a:rPr lang="en-US" altLang="ko-KR" sz="2000" dirty="0"/>
              <a:t>1+2j</a:t>
            </a:r>
          </a:p>
          <a:p>
            <a:r>
              <a:rPr lang="en-US" altLang="ko-KR" sz="2000" dirty="0"/>
              <a:t>&gt;&gt;&gt;b= 3-4j</a:t>
            </a:r>
          </a:p>
          <a:p>
            <a:r>
              <a:rPr lang="en-US" altLang="ko-KR" sz="2000" dirty="0"/>
              <a:t>&gt;&gt;&gt;</a:t>
            </a:r>
            <a:r>
              <a:rPr lang="en-US" altLang="ko-KR" sz="2000" dirty="0" err="1"/>
              <a:t>a+b</a:t>
            </a:r>
            <a:endParaRPr lang="en-US" altLang="ko-KR" sz="2000" dirty="0"/>
          </a:p>
          <a:p>
            <a:r>
              <a:rPr lang="en-US" altLang="ko-KR" sz="2000" dirty="0"/>
              <a:t>4-2j</a:t>
            </a:r>
          </a:p>
          <a:p>
            <a:r>
              <a:rPr lang="en-US" altLang="ko-KR" sz="2000" dirty="0"/>
              <a:t>&gt;&gt;&gt;</a:t>
            </a:r>
            <a:r>
              <a:rPr lang="en-US" altLang="ko-KR" sz="2000" dirty="0" err="1"/>
              <a:t>a.real</a:t>
            </a:r>
            <a:endParaRPr lang="en-US" altLang="ko-KR" sz="2000" dirty="0"/>
          </a:p>
          <a:p>
            <a:r>
              <a:rPr lang="en-US" altLang="ko-KR" sz="2000" dirty="0"/>
              <a:t>1.0</a:t>
            </a:r>
          </a:p>
          <a:p>
            <a:r>
              <a:rPr lang="en-US" altLang="ko-KR" sz="2000" dirty="0"/>
              <a:t>&gt;&gt;&gt;</a:t>
            </a:r>
            <a:r>
              <a:rPr lang="en-US" altLang="ko-KR" sz="2000" dirty="0" err="1"/>
              <a:t>a.imag</a:t>
            </a:r>
            <a:endParaRPr lang="en-US" altLang="ko-KR" sz="2000" dirty="0"/>
          </a:p>
          <a:p>
            <a:r>
              <a:rPr lang="en-US" altLang="ko-KR" sz="2000" dirty="0"/>
              <a:t>2.0</a:t>
            </a:r>
          </a:p>
          <a:p>
            <a:r>
              <a:rPr lang="en-US" altLang="ko-KR" sz="2000" dirty="0"/>
              <a:t>&gt;&gt;&gt;</a:t>
            </a:r>
            <a:r>
              <a:rPr lang="en-US" altLang="ko-KR" sz="2000" dirty="0" err="1"/>
              <a:t>a.conjugate</a:t>
            </a:r>
            <a:r>
              <a:rPr lang="en-US" altLang="ko-KR" sz="2000" dirty="0"/>
              <a:t>()</a:t>
            </a:r>
          </a:p>
          <a:p>
            <a:r>
              <a:rPr lang="en-US" altLang="ko-KR" sz="2000" dirty="0"/>
              <a:t>(1-2j)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456194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사칙연산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06475" y="1696065"/>
            <a:ext cx="965660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 사칙연산</a:t>
            </a:r>
            <a:r>
              <a:rPr lang="en-US" altLang="ko-KR" sz="3200" dirty="0"/>
              <a:t>(+, -, *, /)</a:t>
            </a:r>
            <a:r>
              <a:rPr lang="ko-KR" altLang="en-US" sz="3200" dirty="0"/>
              <a:t> </a:t>
            </a:r>
            <a:r>
              <a:rPr lang="ko-KR" altLang="en-US" sz="3200" dirty="0" err="1"/>
              <a:t>파이썬</a:t>
            </a:r>
            <a:r>
              <a:rPr lang="ko-KR" altLang="en-US" sz="3200" dirty="0"/>
              <a:t> 역시 계산기와 마찬가지로 아래의 연산자를 이용해 사칙연산을 수행한다</a:t>
            </a:r>
            <a:r>
              <a:rPr lang="en-US" altLang="ko-KR" sz="3200" dirty="0"/>
              <a:t>.</a:t>
            </a:r>
          </a:p>
          <a:p>
            <a:r>
              <a:rPr lang="pt-BR" altLang="ko-KR" sz="3200" dirty="0"/>
              <a:t>&gt;&gt;&gt; a = 3</a:t>
            </a:r>
          </a:p>
          <a:p>
            <a:r>
              <a:rPr lang="pt-BR" altLang="ko-KR" sz="3200" dirty="0"/>
              <a:t>&gt;&gt;&gt; b = 4</a:t>
            </a:r>
          </a:p>
          <a:p>
            <a:r>
              <a:rPr lang="pt-BR" altLang="ko-KR" sz="3200" dirty="0"/>
              <a:t>&gt;&gt;&gt; a + b</a:t>
            </a:r>
          </a:p>
          <a:p>
            <a:r>
              <a:rPr lang="pt-BR" altLang="ko-KR" sz="3200" dirty="0"/>
              <a:t>7</a:t>
            </a:r>
          </a:p>
          <a:p>
            <a:r>
              <a:rPr lang="pt-BR" altLang="ko-KR" sz="3200" dirty="0"/>
              <a:t>&gt;&gt;&gt; a * b</a:t>
            </a:r>
          </a:p>
          <a:p>
            <a:r>
              <a:rPr lang="pt-BR" altLang="ko-KR" sz="3200" dirty="0"/>
              <a:t>12</a:t>
            </a:r>
          </a:p>
          <a:p>
            <a:r>
              <a:rPr lang="pt-BR" altLang="ko-KR" sz="3200" dirty="0"/>
              <a:t>&gt;&gt;&gt; a / b</a:t>
            </a:r>
          </a:p>
          <a:p>
            <a:r>
              <a:rPr lang="pt-BR" altLang="ko-KR" sz="3200" dirty="0"/>
              <a:t>0.75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79607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2A736EB-72E4-4D2E-B715-F0A366D21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연산자 우선순위</a:t>
            </a:r>
          </a:p>
        </p:txBody>
      </p:sp>
      <p:sp>
        <p:nvSpPr>
          <p:cNvPr id="3" name="내용 개체 틀 1">
            <a:extLst>
              <a:ext uri="{FF2B5EF4-FFF2-40B4-BE49-F238E27FC236}">
                <a16:creationId xmlns:a16="http://schemas.microsoft.com/office/drawing/2014/main" id="{69953C1E-D59B-4376-B148-71C198FA548F}"/>
              </a:ext>
            </a:extLst>
          </p:cNvPr>
          <p:cNvSpPr txBox="1">
            <a:spLocks/>
          </p:cNvSpPr>
          <p:nvPr/>
        </p:nvSpPr>
        <p:spPr>
          <a:xfrm>
            <a:off x="814137" y="14827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다음 코드의 실행 결과는 몇이 나올까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                       </a:t>
            </a:r>
            <a:r>
              <a:rPr lang="en-US" altLang="ko-KR" sz="4800" dirty="0"/>
              <a:t>print(3+5*2)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26393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X</a:t>
            </a:r>
            <a:r>
              <a:rPr lang="ko-KR" altLang="en-US" dirty="0"/>
              <a:t>의 </a:t>
            </a:r>
            <a:r>
              <a:rPr lang="en-US" altLang="ko-KR" dirty="0"/>
              <a:t>y </a:t>
            </a:r>
            <a:r>
              <a:rPr lang="ko-KR" altLang="en-US" dirty="0"/>
              <a:t>제곱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01097" y="2064774"/>
            <a:ext cx="856881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x</a:t>
            </a:r>
            <a:r>
              <a:rPr lang="ko-KR" altLang="en-US" sz="2400" dirty="0"/>
              <a:t>의 </a:t>
            </a:r>
            <a:r>
              <a:rPr lang="en-US" altLang="ko-KR" sz="2400" dirty="0"/>
              <a:t>y</a:t>
            </a:r>
            <a:r>
              <a:rPr lang="ko-KR" altLang="en-US" sz="2400" dirty="0"/>
              <a:t>제곱을 나타내는 ** 연산자</a:t>
            </a:r>
          </a:p>
          <a:p>
            <a:r>
              <a:rPr lang="ko-KR" altLang="en-US" sz="2400" dirty="0"/>
              <a:t>다음으로 알아야 할 연산자로 **라는 연산자가 있다</a:t>
            </a:r>
            <a:r>
              <a:rPr lang="en-US" altLang="ko-KR" sz="2400" dirty="0"/>
              <a:t>. </a:t>
            </a:r>
            <a:r>
              <a:rPr lang="ko-KR" altLang="en-US" sz="2400" dirty="0"/>
              <a:t>이 연산자는 </a:t>
            </a:r>
            <a:r>
              <a:rPr lang="en-US" altLang="ko-KR" sz="2400" dirty="0"/>
              <a:t>x ** y</a:t>
            </a:r>
            <a:r>
              <a:rPr lang="ko-KR" altLang="en-US" sz="2400" dirty="0"/>
              <a:t>처럼 사용되었을 때 </a:t>
            </a:r>
            <a:r>
              <a:rPr lang="en-US" altLang="ko-KR" sz="2400" dirty="0"/>
              <a:t>x</a:t>
            </a:r>
            <a:r>
              <a:rPr lang="ko-KR" altLang="en-US" sz="2400" dirty="0"/>
              <a:t>의 </a:t>
            </a:r>
            <a:r>
              <a:rPr lang="en-US" altLang="ko-KR" sz="2400" dirty="0"/>
              <a:t>y</a:t>
            </a:r>
            <a:r>
              <a:rPr lang="ko-KR" altLang="en-US" sz="2400" dirty="0"/>
              <a:t>제곱</a:t>
            </a:r>
            <a:r>
              <a:rPr lang="en-US" altLang="ko-KR" sz="2400" dirty="0"/>
              <a:t>(</a:t>
            </a:r>
            <a:r>
              <a:rPr lang="en-US" altLang="ko-KR" sz="2400" dirty="0" err="1"/>
              <a:t>x^y</a:t>
            </a:r>
            <a:r>
              <a:rPr lang="en-US" altLang="ko-KR" sz="2400" dirty="0"/>
              <a:t>) </a:t>
            </a:r>
            <a:r>
              <a:rPr lang="ko-KR" altLang="en-US" sz="2400" dirty="0"/>
              <a:t>값을 </a:t>
            </a:r>
            <a:r>
              <a:rPr lang="ko-KR" altLang="en-US" sz="2400" dirty="0" err="1"/>
              <a:t>리턴한다</a:t>
            </a:r>
            <a:r>
              <a:rPr lang="en-US" altLang="ko-KR" sz="2400" dirty="0"/>
              <a:t>. </a:t>
            </a:r>
            <a:r>
              <a:rPr lang="ko-KR" altLang="en-US" sz="2400" dirty="0"/>
              <a:t>다음의 예를 통해 알아보자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pt-BR" altLang="ko-KR" sz="2400" dirty="0"/>
              <a:t>&gt;&gt;&gt; a = 3</a:t>
            </a:r>
          </a:p>
          <a:p>
            <a:r>
              <a:rPr lang="pt-BR" altLang="ko-KR" sz="2400" dirty="0"/>
              <a:t>&gt;&gt;&gt; b = 4</a:t>
            </a:r>
          </a:p>
          <a:p>
            <a:r>
              <a:rPr lang="pt-BR" altLang="ko-KR" sz="2400" dirty="0"/>
              <a:t>&gt;&gt;&gt; a ** b</a:t>
            </a:r>
          </a:p>
          <a:p>
            <a:r>
              <a:rPr lang="pt-BR" altLang="ko-KR" sz="2400" dirty="0"/>
              <a:t>81</a:t>
            </a:r>
            <a:endParaRPr lang="en-US" altLang="ko-KR" sz="2400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3273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CD17BCC-C5D5-42C8-A5F8-6FA956EB48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교재 소개</a:t>
            </a:r>
            <a:r>
              <a:rPr lang="en-US" altLang="ko-KR" dirty="0"/>
              <a:t>(</a:t>
            </a:r>
            <a:r>
              <a:rPr lang="ko-KR" altLang="en-US" dirty="0"/>
              <a:t>다음 책의 일부를 이용함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6" name="그림 5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01DE4935-DF34-41DB-861D-98A250629C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54" y="1253633"/>
            <a:ext cx="4725687" cy="514716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74A8FA6-D615-77EB-7A5B-A6F609439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8003" y="1232535"/>
            <a:ext cx="3658145" cy="499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7"/>
    </mc:Choice>
    <mc:Fallback xmlns="">
      <p:transition spd="slow" advTm="1017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% </a:t>
            </a:r>
            <a:r>
              <a:rPr lang="ko-KR" altLang="en-US" dirty="0"/>
              <a:t>연산자 </a:t>
            </a:r>
            <a:r>
              <a:rPr lang="en-US" altLang="ko-KR" dirty="0"/>
              <a:t>: </a:t>
            </a:r>
            <a:r>
              <a:rPr lang="ko-KR" altLang="en-US" dirty="0"/>
              <a:t>나눗셈 후 나머지를 반환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20877" y="2109019"/>
            <a:ext cx="1004365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sz="2800" dirty="0"/>
              <a:t>%</a:t>
            </a:r>
            <a:r>
              <a:rPr lang="ko-KR" altLang="en-US" sz="2800" dirty="0"/>
              <a:t>는 나눗셈의 나머지 값을 반환하는 연산자이다</a:t>
            </a:r>
            <a:r>
              <a:rPr lang="en-US" altLang="ko-KR" sz="2800" dirty="0"/>
              <a:t>. 7</a:t>
            </a:r>
            <a:r>
              <a:rPr lang="ko-KR" altLang="en-US" sz="2800" dirty="0"/>
              <a:t>을 </a:t>
            </a:r>
            <a:r>
              <a:rPr lang="en-US" altLang="ko-KR" sz="2800" dirty="0"/>
              <a:t>3</a:t>
            </a:r>
            <a:r>
              <a:rPr lang="ko-KR" altLang="en-US" sz="2800" dirty="0"/>
              <a:t>으로 나누면 나머지는 </a:t>
            </a:r>
            <a:r>
              <a:rPr lang="en-US" altLang="ko-KR" sz="2800" dirty="0"/>
              <a:t>1</a:t>
            </a:r>
            <a:r>
              <a:rPr lang="ko-KR" altLang="en-US" sz="2800" dirty="0"/>
              <a:t>이 될 것이고 </a:t>
            </a:r>
            <a:r>
              <a:rPr lang="en-US" altLang="ko-KR" sz="2800" dirty="0"/>
              <a:t>3</a:t>
            </a:r>
            <a:r>
              <a:rPr lang="ko-KR" altLang="en-US" sz="2800" dirty="0"/>
              <a:t>을 </a:t>
            </a:r>
            <a:r>
              <a:rPr lang="en-US" altLang="ko-KR" sz="2800" dirty="0"/>
              <a:t>7</a:t>
            </a:r>
            <a:r>
              <a:rPr lang="ko-KR" altLang="en-US" sz="2800" dirty="0"/>
              <a:t>로 나누면 나머지는 </a:t>
            </a:r>
            <a:r>
              <a:rPr lang="en-US" altLang="ko-KR" sz="2800" dirty="0"/>
              <a:t>3</a:t>
            </a:r>
            <a:r>
              <a:rPr lang="ko-KR" altLang="en-US" sz="2800" dirty="0"/>
              <a:t>이 될 것이다</a:t>
            </a:r>
            <a:r>
              <a:rPr lang="en-US" altLang="ko-KR" sz="2800" dirty="0"/>
              <a:t>. </a:t>
            </a:r>
            <a:r>
              <a:rPr lang="ko-KR" altLang="en-US" sz="2800" dirty="0"/>
              <a:t>다음의 예로 확인해 보자</a:t>
            </a:r>
            <a:r>
              <a:rPr lang="en-US" altLang="ko-KR" sz="2800" dirty="0"/>
              <a:t>.</a:t>
            </a:r>
          </a:p>
          <a:p>
            <a:endParaRPr lang="en-US" altLang="ko-KR" sz="2800" dirty="0"/>
          </a:p>
          <a:p>
            <a:r>
              <a:rPr lang="en-US" altLang="ko-KR" sz="2800" dirty="0"/>
              <a:t>&gt;&gt;&gt; 7 % 3</a:t>
            </a:r>
          </a:p>
          <a:p>
            <a:r>
              <a:rPr lang="en-US" altLang="ko-KR" sz="2800" dirty="0"/>
              <a:t>1</a:t>
            </a:r>
          </a:p>
          <a:p>
            <a:r>
              <a:rPr lang="en-US" altLang="ko-KR" sz="2800" dirty="0"/>
              <a:t>&gt;&gt;&gt; 3 % 7</a:t>
            </a:r>
          </a:p>
          <a:p>
            <a:r>
              <a:rPr lang="en-US" altLang="ko-KR" sz="2800"/>
              <a:t>3</a:t>
            </a:r>
          </a:p>
          <a:p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890820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8320D57-6E76-4522-B607-217B94B48A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// </a:t>
            </a:r>
            <a:r>
              <a:rPr lang="ko-KR" altLang="en-US" dirty="0"/>
              <a:t>연산자 </a:t>
            </a:r>
            <a:r>
              <a:rPr lang="en-US" altLang="ko-KR" dirty="0"/>
              <a:t>: </a:t>
            </a:r>
            <a:r>
              <a:rPr lang="ko-KR" altLang="en-US" dirty="0"/>
              <a:t>나눗셈후 소수점 아랫자리 버림</a:t>
            </a:r>
            <a:r>
              <a:rPr lang="en-US" altLang="ko-KR" dirty="0"/>
              <a:t>, </a:t>
            </a:r>
            <a:r>
              <a:rPr lang="ko-KR" altLang="en-US" dirty="0" err="1"/>
              <a:t>정수몫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AA0642-3EDB-45AC-82B3-1EEA8B68EBC4}"/>
              </a:ext>
            </a:extLst>
          </p:cNvPr>
          <p:cNvSpPr txBox="1"/>
          <p:nvPr/>
        </p:nvSpPr>
        <p:spPr>
          <a:xfrm>
            <a:off x="1442301" y="2196445"/>
            <a:ext cx="94079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&gt;&gt;&gt;7//4</a:t>
            </a:r>
          </a:p>
          <a:p>
            <a:r>
              <a:rPr lang="en-US" altLang="ko-KR" sz="2800" dirty="0"/>
              <a:t>1</a:t>
            </a:r>
          </a:p>
          <a:p>
            <a:endParaRPr lang="en-US" altLang="ko-KR" sz="2800" dirty="0"/>
          </a:p>
          <a:p>
            <a:r>
              <a:rPr lang="en-US" altLang="ko-KR" sz="2800" dirty="0"/>
              <a:t>&gt;&gt;&gt; 15764//3421</a:t>
            </a:r>
          </a:p>
          <a:p>
            <a:r>
              <a:rPr lang="en-US" altLang="ko-KR" sz="2800" dirty="0"/>
              <a:t>4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8131573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9342CC4-9B6B-476E-91CF-290A053BB5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함수 </a:t>
            </a:r>
            <a:r>
              <a:rPr lang="en-US" altLang="ko-KR" dirty="0"/>
              <a:t>input()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4F60E0-060D-4D11-A68A-BB9C3AFD211F}"/>
              </a:ext>
            </a:extLst>
          </p:cNvPr>
          <p:cNvSpPr txBox="1"/>
          <p:nvPr/>
        </p:nvSpPr>
        <p:spPr>
          <a:xfrm>
            <a:off x="1006475" y="1504604"/>
            <a:ext cx="1076434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내장 함수 중 </a:t>
            </a:r>
            <a:r>
              <a:rPr lang="en-US" altLang="ko-KR" sz="2400" dirty="0"/>
              <a:t>input() </a:t>
            </a:r>
            <a:r>
              <a:rPr lang="ko-KR" altLang="en-US" sz="2400" dirty="0"/>
              <a:t>함수는 유저로부터 입력을 받는 함수이다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사용방법은 </a:t>
            </a:r>
            <a:r>
              <a:rPr lang="en-US" altLang="ko-KR" sz="2400" dirty="0"/>
              <a:t>input(“</a:t>
            </a:r>
            <a:r>
              <a:rPr lang="ko-KR" altLang="en-US" sz="2400" dirty="0"/>
              <a:t>문자열</a:t>
            </a:r>
            <a:r>
              <a:rPr lang="en-US" altLang="ko-KR" sz="2400" dirty="0"/>
              <a:t>“) </a:t>
            </a:r>
            <a:r>
              <a:rPr lang="ko-KR" altLang="en-US" sz="2400" dirty="0"/>
              <a:t>형태로</a:t>
            </a:r>
            <a:r>
              <a:rPr lang="en-US" altLang="ko-KR" sz="2400" dirty="0"/>
              <a:t> </a:t>
            </a:r>
            <a:r>
              <a:rPr lang="ko-KR" altLang="en-US" sz="2400" dirty="0"/>
              <a:t>유저가 </a:t>
            </a:r>
            <a:r>
              <a:rPr lang="ko-KR" altLang="en-US" sz="2400" dirty="0" err="1"/>
              <a:t>엔터를</a:t>
            </a:r>
            <a:r>
              <a:rPr lang="ko-KR" altLang="en-US" sz="2400" dirty="0"/>
              <a:t> 치기까지 입력한 것을 문자열 형태로 받는다</a:t>
            </a:r>
            <a:r>
              <a:rPr lang="en-US" altLang="ko-KR" sz="2400" dirty="0"/>
              <a:t>(</a:t>
            </a:r>
            <a:r>
              <a:rPr lang="ko-KR" altLang="en-US" sz="2400" dirty="0"/>
              <a:t>반환한다</a:t>
            </a:r>
            <a:r>
              <a:rPr lang="en-US" altLang="ko-KR" sz="2400" dirty="0"/>
              <a:t>).</a:t>
            </a:r>
          </a:p>
          <a:p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 err="1"/>
              <a:t>실행예</a:t>
            </a:r>
            <a:r>
              <a:rPr lang="en-US" altLang="ko-KR" sz="2400" dirty="0"/>
              <a:t>)</a:t>
            </a:r>
          </a:p>
          <a:p>
            <a:endParaRPr lang="en-US" altLang="ko-KR" sz="2400" dirty="0"/>
          </a:p>
          <a:p>
            <a:r>
              <a:rPr lang="en-US" altLang="ko-KR" sz="2400" dirty="0"/>
              <a:t>&gt;&gt;&gt; a= input(“</a:t>
            </a:r>
            <a:r>
              <a:rPr lang="ko-KR" altLang="en-US" sz="2400" dirty="0"/>
              <a:t>당신의 학번은</a:t>
            </a:r>
            <a:r>
              <a:rPr lang="en-US" altLang="ko-KR" sz="2400" dirty="0"/>
              <a:t>?”)</a:t>
            </a:r>
          </a:p>
          <a:p>
            <a:r>
              <a:rPr lang="ko-KR" altLang="en-US" sz="2400" i="1" dirty="0"/>
              <a:t>실행시키고 입력해 보세요</a:t>
            </a:r>
            <a:r>
              <a:rPr lang="en-US" altLang="ko-KR" sz="2400" i="1" dirty="0"/>
              <a:t>.</a:t>
            </a:r>
          </a:p>
          <a:p>
            <a:r>
              <a:rPr lang="en-US" altLang="ko-KR" sz="2400" dirty="0"/>
              <a:t>&gt;&gt;&gt; a</a:t>
            </a:r>
          </a:p>
          <a:p>
            <a:r>
              <a:rPr lang="en-US" altLang="ko-KR" sz="2400" dirty="0"/>
              <a:t>&gt;&gt;&gt; a+10000</a:t>
            </a:r>
          </a:p>
          <a:p>
            <a:r>
              <a:rPr lang="ko-KR" altLang="en-US" sz="2400" i="1" dirty="0"/>
              <a:t>에러가 난다면 이유는</a:t>
            </a:r>
            <a:r>
              <a:rPr lang="en-US" altLang="ko-KR" sz="2400" i="1" dirty="0"/>
              <a:t>?</a:t>
            </a:r>
            <a:endParaRPr lang="ko-KR" alt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9854192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9342CC4-9B6B-476E-91CF-290A053BB5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함수 </a:t>
            </a:r>
            <a:r>
              <a:rPr lang="en-US" altLang="ko-KR" dirty="0"/>
              <a:t>input()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4F60E0-060D-4D11-A68A-BB9C3AFD211F}"/>
              </a:ext>
            </a:extLst>
          </p:cNvPr>
          <p:cNvSpPr txBox="1"/>
          <p:nvPr/>
        </p:nvSpPr>
        <p:spPr>
          <a:xfrm>
            <a:off x="1006475" y="1504604"/>
            <a:ext cx="1076434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다음을 실행해 보자</a:t>
            </a:r>
            <a:r>
              <a:rPr lang="en-US" altLang="ko-KR" sz="2400" dirty="0"/>
              <a:t>.</a:t>
            </a:r>
          </a:p>
          <a:p>
            <a:r>
              <a:rPr lang="en-US" altLang="ko-KR" sz="2400" dirty="0"/>
              <a:t>&gt;&gt;&gt; a=input()</a:t>
            </a:r>
          </a:p>
          <a:p>
            <a:r>
              <a:rPr lang="en-US" altLang="ko-KR" sz="2400" dirty="0"/>
              <a:t>&gt;&gt;&gt; b=input()</a:t>
            </a:r>
          </a:p>
          <a:p>
            <a:r>
              <a:rPr lang="en-US" altLang="ko-KR" sz="2400" dirty="0"/>
              <a:t>&gt;&gt;&gt; result= </a:t>
            </a:r>
            <a:r>
              <a:rPr lang="en-US" altLang="ko-KR" sz="2400" dirty="0" err="1"/>
              <a:t>a+b</a:t>
            </a:r>
            <a:endParaRPr lang="en-US" altLang="ko-KR" sz="2400" dirty="0"/>
          </a:p>
          <a:p>
            <a:r>
              <a:rPr lang="en-US" altLang="ko-KR" sz="2400" dirty="0"/>
              <a:t>&gt;&gt;&gt; print(a, “+”, b “=“ result)</a:t>
            </a:r>
          </a:p>
          <a:p>
            <a:endParaRPr lang="en-US" altLang="ko-KR" sz="2400" dirty="0"/>
          </a:p>
          <a:p>
            <a:r>
              <a:rPr lang="ko-KR" altLang="en-US" sz="2400" dirty="0"/>
              <a:t>다음을 실행해보자</a:t>
            </a:r>
            <a:r>
              <a:rPr lang="en-US" altLang="ko-KR" sz="2400" dirty="0"/>
              <a:t>.</a:t>
            </a:r>
          </a:p>
          <a:p>
            <a:r>
              <a:rPr lang="en-US" altLang="ko-KR" sz="2400" dirty="0"/>
              <a:t>&gt;&gt;&gt; a=int(input())</a:t>
            </a:r>
          </a:p>
          <a:p>
            <a:r>
              <a:rPr lang="en-US" altLang="ko-KR" sz="2400" dirty="0"/>
              <a:t>&gt;&gt;&gt; b=int(input())</a:t>
            </a:r>
          </a:p>
          <a:p>
            <a:r>
              <a:rPr lang="en-US" altLang="ko-KR" sz="2400" dirty="0"/>
              <a:t>&gt;&gt;&gt; result= </a:t>
            </a:r>
            <a:r>
              <a:rPr lang="en-US" altLang="ko-KR" sz="2400" dirty="0" err="1"/>
              <a:t>a+b</a:t>
            </a:r>
            <a:endParaRPr lang="en-US" altLang="ko-KR" sz="2400" dirty="0"/>
          </a:p>
          <a:p>
            <a:r>
              <a:rPr lang="en-US" altLang="ko-KR" sz="2400" dirty="0"/>
              <a:t>&gt;&gt;&gt; print(a, “+”, b “=“ result)</a:t>
            </a:r>
          </a:p>
        </p:txBody>
      </p:sp>
    </p:spTree>
    <p:extLst>
      <p:ext uri="{BB962C8B-B14F-4D97-AF65-F5344CB8AC3E}">
        <p14:creationId xmlns:p14="http://schemas.microsoft.com/office/powerpoint/2010/main" val="36499291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68F322BF-8906-9D71-F0F2-650530E653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간단한 조건문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E21A58-E848-714B-AD18-1821C7DE99D2}"/>
              </a:ext>
            </a:extLst>
          </p:cNvPr>
          <p:cNvSpPr txBox="1"/>
          <p:nvPr/>
        </p:nvSpPr>
        <p:spPr>
          <a:xfrm>
            <a:off x="1123406" y="1645920"/>
            <a:ext cx="994518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&gt;&gt;&gt; a=7</a:t>
            </a:r>
          </a:p>
          <a:p>
            <a:endParaRPr lang="en-US" altLang="ko-KR" sz="2400" b="1" dirty="0"/>
          </a:p>
          <a:p>
            <a:r>
              <a:rPr lang="en-US" altLang="ko-KR" sz="2400" b="1" dirty="0"/>
              <a:t>&gt;&gt;&gt; if a % 2 == 0 :</a:t>
            </a:r>
          </a:p>
          <a:p>
            <a:r>
              <a:rPr lang="en-US" altLang="ko-KR" sz="2400" b="1" dirty="0"/>
              <a:t>             print(a, ``</a:t>
            </a:r>
            <a:r>
              <a:rPr lang="ko-KR" altLang="en-US" sz="2400" b="1" dirty="0"/>
              <a:t>은 </a:t>
            </a:r>
            <a:r>
              <a:rPr lang="en-US" altLang="ko-KR" sz="2400" b="1" dirty="0"/>
              <a:t>2</a:t>
            </a:r>
            <a:r>
              <a:rPr lang="ko-KR" altLang="en-US" sz="2400" b="1" dirty="0"/>
              <a:t>의 배수이다</a:t>
            </a:r>
            <a:r>
              <a:rPr lang="en-US" altLang="ko-KR" sz="2400" b="1" dirty="0"/>
              <a:t>``)</a:t>
            </a:r>
          </a:p>
          <a:p>
            <a:endParaRPr lang="en-US" altLang="ko-KR" sz="2400" b="1" dirty="0"/>
          </a:p>
          <a:p>
            <a:endParaRPr lang="en-US" altLang="ko-KR" sz="2400" b="1" dirty="0"/>
          </a:p>
          <a:p>
            <a:endParaRPr lang="en-US" altLang="ko-KR" sz="2400" b="1" dirty="0"/>
          </a:p>
          <a:p>
            <a:r>
              <a:rPr lang="en-US" altLang="ko-KR" sz="2400" b="1" dirty="0"/>
              <a:t>&gt;&gt;&gt; if a % 2 == 0 :</a:t>
            </a:r>
          </a:p>
          <a:p>
            <a:r>
              <a:rPr lang="en-US" altLang="ko-KR" sz="2400" b="1" dirty="0"/>
              <a:t>             print(a, ``</a:t>
            </a:r>
            <a:r>
              <a:rPr lang="ko-KR" altLang="en-US" sz="2400" b="1" dirty="0"/>
              <a:t>은 </a:t>
            </a:r>
            <a:r>
              <a:rPr lang="en-US" altLang="ko-KR" sz="2400" b="1" dirty="0"/>
              <a:t>2</a:t>
            </a:r>
            <a:r>
              <a:rPr lang="ko-KR" altLang="en-US" sz="2400" b="1" dirty="0"/>
              <a:t>의 배수이다</a:t>
            </a:r>
            <a:r>
              <a:rPr lang="en-US" altLang="ko-KR" sz="2400" b="1" dirty="0"/>
              <a:t>``)</a:t>
            </a:r>
          </a:p>
          <a:p>
            <a:r>
              <a:rPr lang="en-US" altLang="ko-KR" sz="2400" b="1" dirty="0"/>
              <a:t>        else:</a:t>
            </a:r>
          </a:p>
          <a:p>
            <a:r>
              <a:rPr lang="en-US" altLang="ko-KR" sz="2400" b="1" dirty="0"/>
              <a:t>             print(a, ``</a:t>
            </a:r>
            <a:r>
              <a:rPr lang="ko-KR" altLang="en-US" sz="2400" b="1" dirty="0"/>
              <a:t>은 </a:t>
            </a:r>
            <a:r>
              <a:rPr lang="en-US" altLang="ko-KR" sz="2400" b="1" dirty="0"/>
              <a:t>2</a:t>
            </a:r>
            <a:r>
              <a:rPr lang="ko-KR" altLang="en-US" sz="2400" b="1" dirty="0"/>
              <a:t>의 배수가 아니다</a:t>
            </a:r>
            <a:r>
              <a:rPr lang="en-US" altLang="ko-KR" sz="2400" b="1" dirty="0"/>
              <a:t>``)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050054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D8A7D13-0DCB-4E99-AB6E-FF3B361D09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실습과제 </a:t>
            </a:r>
            <a:r>
              <a:rPr lang="en-US" altLang="ko-KR" dirty="0"/>
              <a:t>1-1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주어진 자연수가 홀수인지 짝수인지 구별해보자</a:t>
            </a:r>
            <a:r>
              <a:rPr lang="en-US" altLang="ko-KR" dirty="0"/>
              <a:t>.(4</a:t>
            </a:r>
            <a:r>
              <a:rPr lang="ko-KR" altLang="en-US" dirty="0"/>
              <a:t>주차에 제출한다</a:t>
            </a:r>
            <a:r>
              <a:rPr lang="en-US" altLang="ko-KR" dirty="0"/>
              <a:t>.)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A242428-AC0B-495F-BCB8-1321DADD7679}"/>
              </a:ext>
            </a:extLst>
          </p:cNvPr>
          <p:cNvSpPr/>
          <p:nvPr/>
        </p:nvSpPr>
        <p:spPr>
          <a:xfrm>
            <a:off x="754144" y="1443841"/>
            <a:ext cx="1078426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/>
              <a:t>자연수를 </a:t>
            </a:r>
            <a:r>
              <a:rPr lang="ko-KR" altLang="en-US" sz="3600" dirty="0" err="1"/>
              <a:t>입력받아</a:t>
            </a:r>
            <a:r>
              <a:rPr lang="ko-KR" altLang="en-US" sz="3600" dirty="0"/>
              <a:t> 홀수인지 짝수인지 판별할 수 있는 코드를 작성해보자</a:t>
            </a:r>
            <a:r>
              <a:rPr lang="en-US" altLang="ko-KR" sz="3600" dirty="0"/>
              <a:t>.</a:t>
            </a:r>
          </a:p>
          <a:p>
            <a:endParaRPr lang="en-US" altLang="ko-KR" sz="3600" dirty="0"/>
          </a:p>
          <a:p>
            <a:endParaRPr lang="en-US" altLang="ko-KR" sz="3600" dirty="0"/>
          </a:p>
          <a:p>
            <a:r>
              <a:rPr lang="ko-KR" altLang="en-US" sz="3600" dirty="0"/>
              <a:t>참고</a:t>
            </a:r>
            <a:r>
              <a:rPr lang="en-US" altLang="ko-KR" sz="3600" dirty="0"/>
              <a:t>) </a:t>
            </a:r>
            <a:r>
              <a:rPr lang="ko-KR" altLang="en-US" sz="3600" dirty="0"/>
              <a:t>다음을 입력하면 </a:t>
            </a:r>
            <a:r>
              <a:rPr lang="en-US" altLang="ko-KR" sz="3600" dirty="0"/>
              <a:t>number</a:t>
            </a:r>
            <a:r>
              <a:rPr lang="ko-KR" altLang="en-US" sz="3600" dirty="0"/>
              <a:t>라는 변수에 숫자를 받을 수 있다</a:t>
            </a:r>
            <a:r>
              <a:rPr lang="en-US" altLang="ko-KR" sz="3600" dirty="0"/>
              <a:t>.</a:t>
            </a:r>
          </a:p>
          <a:p>
            <a:r>
              <a:rPr lang="en-US" altLang="ko-KR" sz="3600" dirty="0"/>
              <a:t>&gt;&gt;&gt; number=int(input(“</a:t>
            </a:r>
            <a:r>
              <a:rPr lang="ko-KR" altLang="en-US" sz="3600" dirty="0"/>
              <a:t>자연수를 입력하세요</a:t>
            </a:r>
            <a:r>
              <a:rPr lang="en-US" altLang="ko-KR" sz="3600" dirty="0"/>
              <a:t>"))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8424898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E665445-B683-4D82-AC86-228077C2C6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앞의 실습과제에 대한 </a:t>
            </a:r>
            <a:r>
              <a:rPr lang="en-US" altLang="ko-KR" dirty="0"/>
              <a:t>remark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F331C9-6018-4E45-BE49-BADE82561DC9}"/>
              </a:ext>
            </a:extLst>
          </p:cNvPr>
          <p:cNvSpPr txBox="1"/>
          <p:nvPr/>
        </p:nvSpPr>
        <p:spPr>
          <a:xfrm>
            <a:off x="681644" y="1546168"/>
            <a:ext cx="1017803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800" dirty="0"/>
          </a:p>
          <a:p>
            <a:r>
              <a:rPr lang="ko-KR" altLang="en-US" sz="2800" dirty="0"/>
              <a:t>에러가 나면 왜 났는지 생각해보세요</a:t>
            </a:r>
            <a:r>
              <a:rPr lang="en-US" altLang="ko-KR" sz="2800" dirty="0"/>
              <a:t>.</a:t>
            </a:r>
          </a:p>
          <a:p>
            <a:endParaRPr lang="en-US" altLang="ko-KR" sz="2800" dirty="0"/>
          </a:p>
          <a:p>
            <a:r>
              <a:rPr lang="en-US" altLang="ko-KR" sz="2800" dirty="0"/>
              <a:t>Optional)</a:t>
            </a:r>
            <a:r>
              <a:rPr lang="ko-KR" altLang="en-US" sz="2800" dirty="0"/>
              <a:t> 자연수가 아닌 수가 입력되었을 때 다시 입력하라고 하는 메시지를 띄우는 방법도 한번 생각해 보세요</a:t>
            </a:r>
            <a:r>
              <a:rPr lang="en-US" altLang="ko-KR" sz="2800" dirty="0"/>
              <a:t>.(</a:t>
            </a:r>
            <a:r>
              <a:rPr lang="ko-KR" altLang="en-US" sz="2800" dirty="0"/>
              <a:t>나중에 조건문 등에서 배웁니다</a:t>
            </a:r>
            <a:r>
              <a:rPr lang="en-US" altLang="ko-KR" sz="2800" dirty="0"/>
              <a:t>) </a:t>
            </a:r>
            <a:r>
              <a:rPr lang="ko-KR" altLang="en-US" sz="2800" dirty="0"/>
              <a:t>에러</a:t>
            </a:r>
            <a:r>
              <a:rPr lang="en-US" altLang="ko-KR" sz="2800" dirty="0"/>
              <a:t> </a:t>
            </a:r>
            <a:r>
              <a:rPr lang="ko-KR" altLang="en-US" sz="2800" dirty="0"/>
              <a:t>처리 혹은 예외 처리를 하는 것은 검색해서 알아볼 수 있습니다</a:t>
            </a:r>
            <a:r>
              <a:rPr lang="en-US" altLang="ko-KR" sz="2800" dirty="0"/>
              <a:t>. </a:t>
            </a:r>
            <a:r>
              <a:rPr lang="ko-KR" altLang="en-US" sz="2800" dirty="0"/>
              <a:t>예를 들어 다음 사이트를 참고해 보세요</a:t>
            </a:r>
            <a:r>
              <a:rPr lang="en-US" altLang="ko-KR" sz="2800" dirty="0"/>
              <a:t>.</a:t>
            </a:r>
          </a:p>
          <a:p>
            <a:r>
              <a:rPr lang="en-US" altLang="ko-KR" sz="2800" dirty="0">
                <a:hlinkClick r:id="rId2"/>
              </a:rPr>
              <a:t>https://dojang.io/mod/page/view.php?id=2398</a:t>
            </a:r>
            <a:endParaRPr lang="en-US" altLang="ko-KR" sz="2800" dirty="0"/>
          </a:p>
          <a:p>
            <a:endParaRPr lang="en-US" altLang="ko-KR" sz="2800" dirty="0"/>
          </a:p>
          <a:p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923269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3D2DA48-171C-44D1-B2C9-06501BDB19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파이썬의</a:t>
            </a:r>
            <a:r>
              <a:rPr lang="ko-KR" altLang="en-US" dirty="0"/>
              <a:t> 사소한</a:t>
            </a:r>
            <a:r>
              <a:rPr lang="en-US" altLang="ko-KR" dirty="0"/>
              <a:t>(?)</a:t>
            </a:r>
            <a:r>
              <a:rPr lang="ko-KR" altLang="en-US" dirty="0"/>
              <a:t> 오류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32CECB-86A8-4E2E-A21B-6D48E990C193}"/>
              </a:ext>
            </a:extLst>
          </p:cNvPr>
          <p:cNvSpPr txBox="1"/>
          <p:nvPr/>
        </p:nvSpPr>
        <p:spPr>
          <a:xfrm>
            <a:off x="1338606" y="1668544"/>
            <a:ext cx="10039547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구글 </a:t>
            </a:r>
            <a:r>
              <a:rPr lang="ko-KR" altLang="en-US" sz="3200" dirty="0" err="1"/>
              <a:t>코랩에서</a:t>
            </a:r>
            <a:r>
              <a:rPr lang="ko-KR" altLang="en-US" sz="3200" dirty="0"/>
              <a:t> </a:t>
            </a:r>
            <a:r>
              <a:rPr lang="en-US" altLang="ko-KR" sz="3200" dirty="0"/>
              <a:t>1.0 – 0.9</a:t>
            </a:r>
            <a:r>
              <a:rPr lang="ko-KR" altLang="en-US" sz="3200" dirty="0"/>
              <a:t>를</a:t>
            </a:r>
            <a:r>
              <a:rPr lang="en-US" altLang="ko-KR" sz="3200" dirty="0"/>
              <a:t> </a:t>
            </a:r>
            <a:r>
              <a:rPr lang="ko-KR" altLang="en-US" sz="3200" dirty="0"/>
              <a:t>실행해보자</a:t>
            </a:r>
            <a:r>
              <a:rPr lang="en-US" altLang="ko-KR" sz="3200" dirty="0"/>
              <a:t>. </a:t>
            </a:r>
            <a:r>
              <a:rPr lang="ko-KR" altLang="en-US" sz="3200" dirty="0"/>
              <a:t>답이 무엇이 나오는가</a:t>
            </a:r>
            <a:r>
              <a:rPr lang="en-US" altLang="ko-KR" sz="3200" dirty="0"/>
              <a:t>? 0.1?</a:t>
            </a:r>
          </a:p>
          <a:p>
            <a:endParaRPr lang="en-US" altLang="ko-KR" sz="3200" dirty="0"/>
          </a:p>
          <a:p>
            <a:r>
              <a:rPr lang="ko-KR" altLang="en-US" sz="3200" dirty="0" err="1"/>
              <a:t>비트수를</a:t>
            </a:r>
            <a:r>
              <a:rPr lang="ko-KR" altLang="en-US" sz="3200" dirty="0"/>
              <a:t> 절약하기 위해 근삿값을 사용하기 때문에 </a:t>
            </a:r>
            <a:r>
              <a:rPr lang="en-US" altLang="ko-KR" sz="3200" dirty="0"/>
              <a:t>float</a:t>
            </a:r>
            <a:r>
              <a:rPr lang="ko-KR" altLang="en-US" sz="3200" dirty="0"/>
              <a:t>의 계산은 정확하지 않다</a:t>
            </a:r>
            <a:r>
              <a:rPr lang="en-US" altLang="ko-KR" sz="3200" dirty="0"/>
              <a:t>!</a:t>
            </a:r>
          </a:p>
          <a:p>
            <a:endParaRPr lang="en-US" altLang="ko-KR" dirty="0"/>
          </a:p>
          <a:p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urier New" panose="02070309020205020404" pitchFamily="49" charset="0"/>
              </a:rPr>
              <a:t>(1.0-0.9)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urier New" panose="02070309020205020404" pitchFamily="49" charset="0"/>
              </a:rPr>
              <a:t>&lt; 0.1 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urier New" panose="02070309020205020404" pitchFamily="49" charset="0"/>
              </a:rPr>
              <a:t>를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ko-KR" altLang="en-US" sz="3200" b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urier New" panose="02070309020205020404" pitchFamily="49" charset="0"/>
              </a:rPr>
              <a:t>실행해 보자</a:t>
            </a:r>
            <a:r>
              <a:rPr lang="en-US" altLang="ko-KR" sz="3200" b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urier New" panose="02070309020205020404" pitchFamily="49" charset="0"/>
              </a:rPr>
              <a:t>.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Courier New" panose="02070309020205020404" pitchFamily="49" charset="0"/>
            </a:endParaRP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31677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D34BEC7-FC62-472B-AD96-25DA2531AC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변수에 대하여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20E794-DE15-4FB7-A20B-D2AACE709451}"/>
              </a:ext>
            </a:extLst>
          </p:cNvPr>
          <p:cNvSpPr txBox="1"/>
          <p:nvPr/>
        </p:nvSpPr>
        <p:spPr>
          <a:xfrm>
            <a:off x="1084081" y="1263192"/>
            <a:ext cx="1082357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/>
              <a:t>개념 정리</a:t>
            </a:r>
          </a:p>
          <a:p>
            <a:endParaRPr lang="ko-KR" altLang="en-US" sz="3200" b="1" dirty="0"/>
          </a:p>
          <a:p>
            <a:r>
              <a:rPr lang="ko-KR" altLang="en-US" sz="3200" b="1" dirty="0"/>
              <a:t>대입문으로 변수에 값을 대입할 수 있다</a:t>
            </a:r>
            <a:r>
              <a:rPr lang="en-US" altLang="ko-KR" sz="3200" b="1" dirty="0"/>
              <a:t>.</a:t>
            </a:r>
          </a:p>
          <a:p>
            <a:r>
              <a:rPr lang="ko-KR" altLang="en-US" sz="3200" b="1" dirty="0"/>
              <a:t>대입 연산자 </a:t>
            </a:r>
            <a:r>
              <a:rPr lang="en-US" altLang="ko-KR" sz="3200" b="1" dirty="0"/>
              <a:t>=</a:t>
            </a:r>
            <a:r>
              <a:rPr lang="ko-KR" altLang="en-US" sz="3200" b="1" dirty="0"/>
              <a:t>는 동등 연산자 </a:t>
            </a:r>
            <a:r>
              <a:rPr lang="en-US" altLang="ko-KR" sz="3200" b="1" dirty="0"/>
              <a:t>==</a:t>
            </a:r>
            <a:r>
              <a:rPr lang="ko-KR" altLang="en-US" sz="3200" b="1" dirty="0"/>
              <a:t>와 의미가 다르다</a:t>
            </a:r>
            <a:r>
              <a:rPr lang="en-US" altLang="ko-KR" sz="3200" b="1" dirty="0"/>
              <a:t>.</a:t>
            </a:r>
          </a:p>
          <a:p>
            <a:r>
              <a:rPr lang="ko-KR" altLang="en-US" sz="3200" b="1" dirty="0"/>
              <a:t>변수에 새로운 값을 대입하면 이전 값은 사라진다</a:t>
            </a:r>
            <a:r>
              <a:rPr lang="en-US" altLang="ko-KR" sz="3200" b="1" dirty="0"/>
              <a:t>.</a:t>
            </a:r>
            <a:endParaRPr lang="ko-KR" altLang="en-US" sz="32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CF903E-C50F-48DB-A277-A6BAC0C0DF7C}"/>
              </a:ext>
            </a:extLst>
          </p:cNvPr>
          <p:cNvSpPr txBox="1"/>
          <p:nvPr/>
        </p:nvSpPr>
        <p:spPr>
          <a:xfrm>
            <a:off x="1338606" y="3940404"/>
            <a:ext cx="780068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&gt;&gt;&gt; x = 3</a:t>
            </a:r>
          </a:p>
          <a:p>
            <a:r>
              <a:rPr lang="en-US" altLang="ko-KR" dirty="0"/>
              <a:t>&gt;&gt;&gt; x += 5  # x = x + 5</a:t>
            </a:r>
            <a:r>
              <a:rPr lang="ko-KR" altLang="en-US" dirty="0"/>
              <a:t>와 동일한 의미</a:t>
            </a:r>
          </a:p>
          <a:p>
            <a:r>
              <a:rPr lang="en-US" altLang="ko-KR" dirty="0"/>
              <a:t>&gt;&gt;&gt; x</a:t>
            </a:r>
          </a:p>
          <a:p>
            <a:r>
              <a:rPr lang="en-US" altLang="ko-KR" dirty="0"/>
              <a:t>8</a:t>
            </a:r>
          </a:p>
          <a:p>
            <a:endParaRPr lang="en-US" altLang="ko-KR" dirty="0"/>
          </a:p>
          <a:p>
            <a:r>
              <a:rPr lang="en-US" altLang="ko-KR" dirty="0"/>
              <a:t>&gt;&gt;&gt; x -= 4  # x = x - 4</a:t>
            </a:r>
            <a:r>
              <a:rPr lang="ko-KR" altLang="en-US" dirty="0"/>
              <a:t>와 동일한 의미</a:t>
            </a:r>
          </a:p>
          <a:p>
            <a:r>
              <a:rPr lang="en-US" altLang="ko-KR" dirty="0"/>
              <a:t>&gt;&gt;&gt; x</a:t>
            </a:r>
          </a:p>
          <a:p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81640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4F96B20-7535-4D06-B295-51C9D8434B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주차 복습 문제</a:t>
            </a:r>
            <a:r>
              <a:rPr lang="en-US" altLang="ko-KR" dirty="0"/>
              <a:t>(</a:t>
            </a:r>
            <a:r>
              <a:rPr lang="ko-KR" altLang="en-US" dirty="0"/>
              <a:t>제출하지 마세요</a:t>
            </a:r>
            <a:r>
              <a:rPr lang="en-US" altLang="ko-KR" dirty="0"/>
              <a:t>!!!!!!!!!)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01BE91-1D3D-4AEB-AB73-4473C96B7938}"/>
              </a:ext>
            </a:extLst>
          </p:cNvPr>
          <p:cNvSpPr txBox="1"/>
          <p:nvPr/>
        </p:nvSpPr>
        <p:spPr>
          <a:xfrm>
            <a:off x="1006475" y="1529542"/>
            <a:ext cx="106895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a=</a:t>
            </a:r>
            <a:r>
              <a:rPr lang="en-US" altLang="ko-KR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24</a:t>
            </a:r>
            <a:endParaRPr lang="en-US" altLang="ko-KR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altLang="ko-KR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b=</a:t>
            </a:r>
            <a:r>
              <a:rPr lang="en-US" altLang="ko-KR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36</a:t>
            </a:r>
            <a:endParaRPr lang="en-US" altLang="ko-KR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ko-KR" altLang="en-US" sz="2400" dirty="0"/>
              <a:t>을 </a:t>
            </a:r>
            <a:r>
              <a:rPr lang="ko-KR" altLang="en-US" sz="2400" dirty="0" err="1"/>
              <a:t>코랩에</a:t>
            </a:r>
            <a:r>
              <a:rPr lang="ko-KR" altLang="en-US" sz="2400" dirty="0"/>
              <a:t> 입력하고</a:t>
            </a:r>
            <a:endParaRPr lang="en-US" altLang="ko-KR" sz="2400" dirty="0"/>
          </a:p>
          <a:p>
            <a:r>
              <a:rPr lang="ko-KR" altLang="en-US" sz="2400" dirty="0"/>
              <a:t>다음이 출력되도록 </a:t>
            </a:r>
            <a:r>
              <a:rPr lang="en-US" altLang="ko-KR" sz="2400" dirty="0"/>
              <a:t>print </a:t>
            </a:r>
            <a:r>
              <a:rPr lang="ko-KR" altLang="en-US" sz="2400" dirty="0"/>
              <a:t>함수를 이용해서 코딩하라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 err="1"/>
              <a:t>a+b</a:t>
            </a:r>
            <a:r>
              <a:rPr lang="ko-KR" altLang="en-US" sz="2400" dirty="0"/>
              <a:t>의 값은 </a:t>
            </a:r>
            <a:r>
              <a:rPr lang="en-US" altLang="ko-KR" sz="2400" dirty="0"/>
              <a:t>60</a:t>
            </a:r>
          </a:p>
          <a:p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253473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6F7594B-FAD2-760A-ECAC-25D4F5AFAF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참고 교재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4D782D-A46E-0B2E-447F-F93495B4D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474" y="1595437"/>
            <a:ext cx="3905159" cy="501162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1C5DFCD-61BE-02E6-2C00-65CE86AF6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1619" y="1595437"/>
            <a:ext cx="4102278" cy="526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4183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341B251-35C6-4AE6-AC37-2DE456114D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첫 주의 </a:t>
            </a:r>
            <a:r>
              <a:rPr lang="en-US" altLang="ko-KR" dirty="0"/>
              <a:t>Summary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B89CC8-F51B-4371-B1AB-C18510E2EA77}"/>
              </a:ext>
            </a:extLst>
          </p:cNvPr>
          <p:cNvSpPr txBox="1"/>
          <p:nvPr/>
        </p:nvSpPr>
        <p:spPr>
          <a:xfrm>
            <a:off x="895546" y="1640264"/>
            <a:ext cx="1066171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600" b="1" dirty="0"/>
              <a:t>강의에 대한 전반적인 정보</a:t>
            </a:r>
            <a:r>
              <a:rPr lang="en-US" altLang="ko-KR" sz="3600" b="1" dirty="0"/>
              <a:t>(</a:t>
            </a:r>
            <a:r>
              <a:rPr lang="ko-KR" altLang="en-US" sz="3600" b="1" dirty="0"/>
              <a:t>과연 이 과목이 나랑 맞을까</a:t>
            </a:r>
            <a:r>
              <a:rPr lang="en-US" altLang="ko-KR" sz="3600" b="1" dirty="0"/>
              <a:t>? </a:t>
            </a:r>
            <a:r>
              <a:rPr lang="ko-KR" altLang="en-US" sz="3600" b="1" dirty="0"/>
              <a:t>또는 이 과목에서 학점을 잘 받을 수 있나</a:t>
            </a:r>
            <a:r>
              <a:rPr lang="en-US" altLang="ko-KR" sz="3600" b="1" dirty="0"/>
              <a:t>?)</a:t>
            </a:r>
          </a:p>
          <a:p>
            <a:pPr marL="342900" indent="-342900">
              <a:buAutoNum type="arabicPeriod"/>
            </a:pPr>
            <a:r>
              <a:rPr lang="en-US" altLang="ko-KR" sz="3600" b="1" dirty="0"/>
              <a:t>1~5</a:t>
            </a:r>
            <a:r>
              <a:rPr lang="ko-KR" altLang="en-US" sz="3600" b="1" dirty="0"/>
              <a:t>주</a:t>
            </a:r>
            <a:r>
              <a:rPr lang="en-US" altLang="ko-KR" sz="3600" b="1" dirty="0"/>
              <a:t>(</a:t>
            </a:r>
            <a:r>
              <a:rPr lang="ko-KR" altLang="en-US" sz="3600" b="1" dirty="0"/>
              <a:t>파이썬 기본문법</a:t>
            </a:r>
            <a:r>
              <a:rPr lang="en-US" altLang="ko-KR" sz="3600" b="1" dirty="0"/>
              <a:t>)  +6~16</a:t>
            </a:r>
            <a:r>
              <a:rPr lang="ko-KR" altLang="en-US" sz="3600" b="1" dirty="0"/>
              <a:t>주 </a:t>
            </a:r>
            <a:r>
              <a:rPr lang="en-US" altLang="ko-KR" sz="3600" b="1" dirty="0"/>
              <a:t>(</a:t>
            </a:r>
            <a:r>
              <a:rPr lang="ko-KR" altLang="en-US" sz="3600" b="1" dirty="0" err="1"/>
              <a:t>머신러닝</a:t>
            </a:r>
            <a:r>
              <a:rPr lang="ko-KR" altLang="en-US" sz="3600" b="1" dirty="0"/>
              <a:t> 라이브러리</a:t>
            </a:r>
            <a:r>
              <a:rPr lang="en-US" altLang="ko-KR" sz="3600" b="1" dirty="0"/>
              <a:t>)</a:t>
            </a:r>
          </a:p>
          <a:p>
            <a:pPr marL="342900" indent="-342900">
              <a:buAutoNum type="arabicPeriod"/>
            </a:pPr>
            <a:r>
              <a:rPr lang="ko-KR" altLang="en-US" sz="3600" b="1" dirty="0"/>
              <a:t>구글 </a:t>
            </a:r>
            <a:r>
              <a:rPr lang="ko-KR" altLang="en-US" sz="3600" b="1" dirty="0" err="1"/>
              <a:t>코랩을</a:t>
            </a:r>
            <a:r>
              <a:rPr lang="ko-KR" altLang="en-US" sz="3600" b="1" dirty="0"/>
              <a:t> 사용할 것임</a:t>
            </a:r>
            <a:r>
              <a:rPr lang="en-US" altLang="ko-KR" sz="3600" b="1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sz="3600" b="1" dirty="0"/>
              <a:t>변수 중에서 숫자형에 대해서 학습하였음</a:t>
            </a:r>
            <a:r>
              <a:rPr lang="en-US" altLang="ko-KR" sz="3600" b="1" dirty="0"/>
              <a:t>.(input</a:t>
            </a:r>
            <a:r>
              <a:rPr lang="ko-KR" altLang="en-US" sz="3600" b="1" dirty="0"/>
              <a:t>함수</a:t>
            </a:r>
            <a:r>
              <a:rPr lang="en-US" altLang="ko-KR" sz="3600" b="1" dirty="0"/>
              <a:t>, print </a:t>
            </a:r>
            <a:r>
              <a:rPr lang="ko-KR" altLang="en-US" sz="3600" b="1" dirty="0"/>
              <a:t>함수</a:t>
            </a:r>
            <a:r>
              <a:rPr lang="en-US" altLang="ko-KR" sz="3600" b="1" dirty="0"/>
              <a:t>, int </a:t>
            </a:r>
            <a:r>
              <a:rPr lang="ko-KR" altLang="en-US" sz="3600" b="1" dirty="0"/>
              <a:t>함수 등</a:t>
            </a:r>
            <a:r>
              <a:rPr lang="en-US" altLang="ko-KR" sz="3600" b="1" dirty="0"/>
              <a:t>)</a:t>
            </a:r>
          </a:p>
          <a:p>
            <a:pPr marL="342900" indent="-342900"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71674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E522705-4986-4643-A78F-00A2D2C9C3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교재</a:t>
            </a:r>
            <a:r>
              <a:rPr lang="en-US" altLang="ko-KR" dirty="0"/>
              <a:t>(</a:t>
            </a:r>
            <a:r>
              <a:rPr lang="ko-KR" altLang="en-US" dirty="0"/>
              <a:t>링크 소개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367EFB-5EA9-42BC-8A3B-4B38C3EBBB41}"/>
              </a:ext>
            </a:extLst>
          </p:cNvPr>
          <p:cNvSpPr txBox="1"/>
          <p:nvPr/>
        </p:nvSpPr>
        <p:spPr>
          <a:xfrm>
            <a:off x="361950" y="1046280"/>
            <a:ext cx="10497729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800" b="1" dirty="0"/>
              <a:t>파이썬</a:t>
            </a:r>
            <a:r>
              <a:rPr lang="en-US" altLang="ko-KR" sz="2800" b="1" dirty="0"/>
              <a:t>(1~4,5</a:t>
            </a:r>
            <a:r>
              <a:rPr lang="ko-KR" altLang="en-US" sz="2800" b="1" dirty="0"/>
              <a:t>주</a:t>
            </a:r>
            <a:r>
              <a:rPr lang="en-US" altLang="ko-KR" sz="2800" b="1" dirty="0"/>
              <a:t>)</a:t>
            </a:r>
          </a:p>
          <a:p>
            <a:r>
              <a:rPr lang="en-US" altLang="ko-KR" sz="2800" b="1" dirty="0"/>
              <a:t>  </a:t>
            </a:r>
            <a:r>
              <a:rPr lang="ko-KR" altLang="en-US" sz="2800" b="1" dirty="0" err="1"/>
              <a:t>박연오</a:t>
            </a:r>
            <a:r>
              <a:rPr lang="ko-KR" altLang="en-US" sz="2800" b="1" dirty="0"/>
              <a:t> </a:t>
            </a:r>
            <a:r>
              <a:rPr lang="en-US" altLang="ko-KR" sz="2800" b="1" dirty="0">
                <a:hlinkClick r:id="rId2"/>
              </a:rPr>
              <a:t>https://python.bakyeono.net/table-of-contents.html</a:t>
            </a:r>
            <a:endParaRPr lang="en-US" altLang="ko-KR" sz="2800" b="1" dirty="0"/>
          </a:p>
          <a:p>
            <a:r>
              <a:rPr lang="en-US" altLang="ko-KR" sz="2800" b="1" dirty="0"/>
              <a:t>  </a:t>
            </a:r>
            <a:r>
              <a:rPr lang="ko-KR" altLang="en-US" sz="2800" b="1" dirty="0" err="1"/>
              <a:t>박응용</a:t>
            </a:r>
            <a:r>
              <a:rPr lang="ko-KR" altLang="en-US" sz="2800" b="1" dirty="0"/>
              <a:t> </a:t>
            </a:r>
            <a:r>
              <a:rPr lang="en-US" altLang="ko-KR" sz="2800" b="1" dirty="0">
                <a:hlinkClick r:id="rId3"/>
              </a:rPr>
              <a:t>https://wikidocs.net/book/1</a:t>
            </a:r>
            <a:endParaRPr lang="en-US" altLang="ko-KR" sz="2800" b="1" dirty="0"/>
          </a:p>
          <a:p>
            <a:r>
              <a:rPr lang="en-US" altLang="ko-KR" sz="2800" b="1" dirty="0"/>
              <a:t>  </a:t>
            </a:r>
            <a:r>
              <a:rPr lang="ko-KR" altLang="en-US" sz="2800" b="1" dirty="0"/>
              <a:t>파이썬 자습서 </a:t>
            </a:r>
            <a:r>
              <a:rPr lang="en-US" altLang="ko-KR" sz="2800" b="1" dirty="0">
                <a:hlinkClick r:id="rId4"/>
              </a:rPr>
              <a:t>https://docs.python.org/ko/3/tutorial/index.html</a:t>
            </a:r>
            <a:endParaRPr lang="en-US" altLang="ko-KR" sz="2800" b="1" dirty="0"/>
          </a:p>
          <a:p>
            <a:pPr marL="342900" indent="-342900">
              <a:buAutoNum type="arabicPeriod"/>
            </a:pPr>
            <a:endParaRPr lang="en-US" altLang="ko-KR" sz="2800" b="1" dirty="0"/>
          </a:p>
          <a:p>
            <a:r>
              <a:rPr lang="en-US" altLang="ko-KR" sz="2800" b="1" dirty="0"/>
              <a:t>2. </a:t>
            </a:r>
            <a:r>
              <a:rPr lang="ko-KR" altLang="en-US" sz="2800" b="1" dirty="0" err="1"/>
              <a:t>머신러닝</a:t>
            </a:r>
            <a:r>
              <a:rPr lang="en-US" altLang="ko-KR" sz="2800" b="1" dirty="0"/>
              <a:t>(5,6</a:t>
            </a:r>
            <a:r>
              <a:rPr lang="ko-KR" altLang="en-US" sz="2800" b="1" dirty="0"/>
              <a:t>주</a:t>
            </a:r>
            <a:r>
              <a:rPr lang="en-US" altLang="ko-KR" sz="2800" b="1" dirty="0"/>
              <a:t>~16</a:t>
            </a:r>
            <a:r>
              <a:rPr lang="ko-KR" altLang="en-US" sz="2800" b="1" dirty="0"/>
              <a:t>주</a:t>
            </a:r>
            <a:r>
              <a:rPr lang="en-US" altLang="ko-KR" sz="2800" b="1" dirty="0"/>
              <a:t>)</a:t>
            </a:r>
          </a:p>
          <a:p>
            <a:r>
              <a:rPr lang="en-US" altLang="ko-KR" sz="2800" b="1" dirty="0"/>
              <a:t>  </a:t>
            </a:r>
            <a:r>
              <a:rPr lang="ko-KR" altLang="en-US" sz="2800" b="1" dirty="0" err="1"/>
              <a:t>혼공머</a:t>
            </a:r>
            <a:r>
              <a:rPr lang="en-US" altLang="ko-KR" sz="2800" b="1" dirty="0"/>
              <a:t>+</a:t>
            </a:r>
            <a:r>
              <a:rPr lang="ko-KR" altLang="en-US" sz="2800" b="1" dirty="0"/>
              <a:t>딥 저자 노트북 </a:t>
            </a:r>
            <a:r>
              <a:rPr lang="en-US" altLang="ko-KR" sz="2800" b="1" dirty="0">
                <a:hlinkClick r:id="rId5"/>
              </a:rPr>
              <a:t>https://github.com/rickiepark/hg-mldl</a:t>
            </a:r>
            <a:endParaRPr lang="en-US" altLang="ko-KR" sz="2800" b="1" dirty="0"/>
          </a:p>
          <a:p>
            <a:r>
              <a:rPr lang="en-US" altLang="ko-KR" sz="2800" b="1" dirty="0"/>
              <a:t>  </a:t>
            </a:r>
            <a:r>
              <a:rPr lang="ko-KR" altLang="en-US" sz="2800" b="1" dirty="0" err="1"/>
              <a:t>혼공머</a:t>
            </a:r>
            <a:r>
              <a:rPr lang="en-US" altLang="ko-KR" sz="2800" b="1" dirty="0"/>
              <a:t>+</a:t>
            </a:r>
            <a:r>
              <a:rPr lang="ko-KR" altLang="en-US" sz="2800" b="1" dirty="0"/>
              <a:t>딥 저자 강의 </a:t>
            </a:r>
            <a:r>
              <a:rPr lang="en-US" altLang="ko-KR" sz="2800" b="1" dirty="0"/>
              <a:t>https://www.youtube.com/playlist?list=PLJN246lAkhQjoU0C4v8FgtbjOIXxSs_4Q</a:t>
            </a:r>
          </a:p>
          <a:p>
            <a:r>
              <a:rPr lang="en-US" altLang="ko-KR" sz="2800" b="1" dirty="0"/>
              <a:t>  </a:t>
            </a:r>
            <a:r>
              <a:rPr lang="ko-KR" altLang="en-US" sz="2800" b="1" dirty="0" err="1"/>
              <a:t>핸즈온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ML </a:t>
            </a:r>
            <a:r>
              <a:rPr lang="ko-KR" altLang="en-US" sz="2800" b="1" dirty="0" err="1"/>
              <a:t>깃허브</a:t>
            </a:r>
            <a:r>
              <a:rPr lang="ko-KR" altLang="en-US" sz="2800" b="1" dirty="0"/>
              <a:t> </a:t>
            </a:r>
            <a:r>
              <a:rPr lang="en-US" altLang="ko-KR" sz="2800" b="1" dirty="0">
                <a:hlinkClick r:id="rId6"/>
              </a:rPr>
              <a:t>https://github.com/ageron/handson-ml</a:t>
            </a:r>
            <a:endParaRPr lang="en-US" altLang="ko-KR" sz="2800" b="1" dirty="0"/>
          </a:p>
          <a:p>
            <a:r>
              <a:rPr lang="en-US" altLang="ko-KR" sz="2800" b="1" dirty="0"/>
              <a:t>  </a:t>
            </a:r>
            <a:r>
              <a:rPr lang="ko-KR" altLang="en-US" sz="2800" b="1" dirty="0"/>
              <a:t>스탠퍼드 </a:t>
            </a:r>
            <a:r>
              <a:rPr lang="en-US" altLang="ko-KR" sz="2800" b="1" dirty="0"/>
              <a:t>CS-229</a:t>
            </a:r>
            <a:r>
              <a:rPr lang="ko-KR" altLang="en-US" sz="2800" b="1" dirty="0"/>
              <a:t> 강좌 </a:t>
            </a:r>
            <a:r>
              <a:rPr lang="en-US" altLang="ko-KR" sz="2800" b="1" dirty="0">
                <a:hlinkClick r:id="rId7"/>
              </a:rPr>
              <a:t>http://cs229.stanford.edu/syllabus-fall2020.html</a:t>
            </a:r>
            <a:endParaRPr lang="en-US" altLang="ko-KR" sz="2800" b="1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7535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183B54D-A83D-4C14-8FF4-4C4D2ADA18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다른 여러 책들</a:t>
            </a:r>
            <a:r>
              <a:rPr lang="en-US" altLang="ko-KR" dirty="0"/>
              <a:t>(</a:t>
            </a:r>
            <a:r>
              <a:rPr lang="ko-KR" altLang="en-US" dirty="0" err="1"/>
              <a:t>머신러닝</a:t>
            </a:r>
            <a:r>
              <a:rPr lang="ko-KR" altLang="en-US" dirty="0"/>
              <a:t> 관련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E89842A-D4D7-4FFF-8AE3-0E0A99381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01" y="1211622"/>
            <a:ext cx="3669185" cy="432702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60F5A94-1EF3-4466-9EB0-BF8C27966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8934" y="1331651"/>
            <a:ext cx="3467749" cy="470072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E6ACEA3-C3F3-4501-FC67-CADB78A44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4023" y="1211622"/>
            <a:ext cx="3814911" cy="490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7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2CCE396-6831-4889-9290-1E639BDAEB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강의 개요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4D91A3A-0AC7-4A7C-AB23-06BB0A0B722D}"/>
              </a:ext>
            </a:extLst>
          </p:cNvPr>
          <p:cNvSpPr/>
          <p:nvPr/>
        </p:nvSpPr>
        <p:spPr>
          <a:xfrm>
            <a:off x="1119950" y="1284616"/>
            <a:ext cx="10710099" cy="5052683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ko-KR" altLang="en-US" sz="2800" b="1" dirty="0">
                <a:solidFill>
                  <a:schemeClr val="tx1"/>
                </a:solidFill>
              </a:rPr>
              <a:t>중간고사 이전 </a:t>
            </a:r>
            <a:r>
              <a:rPr lang="en-US" altLang="ko-KR" sz="2800" b="1" dirty="0">
                <a:solidFill>
                  <a:schemeClr val="tx1"/>
                </a:solidFill>
              </a:rPr>
              <a:t>(</a:t>
            </a:r>
            <a:r>
              <a:rPr lang="ko-KR" altLang="en-US" sz="2800" b="1" dirty="0">
                <a:solidFill>
                  <a:schemeClr val="tx1"/>
                </a:solidFill>
              </a:rPr>
              <a:t>파이썬 기본 문법</a:t>
            </a:r>
            <a:r>
              <a:rPr lang="en-US" altLang="ko-KR" sz="2800" b="1" dirty="0">
                <a:solidFill>
                  <a:schemeClr val="tx1"/>
                </a:solidFill>
              </a:rPr>
              <a:t>, </a:t>
            </a:r>
            <a:r>
              <a:rPr lang="ko-KR" altLang="en-US" sz="2800" b="1" dirty="0" err="1">
                <a:solidFill>
                  <a:schemeClr val="tx1"/>
                </a:solidFill>
              </a:rPr>
              <a:t>반복문</a:t>
            </a:r>
            <a:r>
              <a:rPr lang="en-US" altLang="ko-KR" sz="2800" b="1" dirty="0">
                <a:solidFill>
                  <a:schemeClr val="tx1"/>
                </a:solidFill>
              </a:rPr>
              <a:t>,</a:t>
            </a:r>
            <a:r>
              <a:rPr lang="ko-KR" altLang="en-US" sz="2800" b="1" dirty="0">
                <a:solidFill>
                  <a:schemeClr val="tx1"/>
                </a:solidFill>
              </a:rPr>
              <a:t> 조건문 등 과 </a:t>
            </a:r>
            <a:r>
              <a:rPr lang="ko-KR" altLang="en-US" sz="2800" b="1" dirty="0" err="1">
                <a:solidFill>
                  <a:schemeClr val="tx1"/>
                </a:solidFill>
              </a:rPr>
              <a:t>머신러닝</a:t>
            </a:r>
            <a:r>
              <a:rPr lang="en-US" altLang="ko-KR" sz="2800" b="1" dirty="0">
                <a:solidFill>
                  <a:schemeClr val="tx1"/>
                </a:solidFill>
              </a:rPr>
              <a:t>)</a:t>
            </a:r>
          </a:p>
          <a:p>
            <a:pPr marL="342900" indent="-342900">
              <a:lnSpc>
                <a:spcPct val="120000"/>
              </a:lnSpc>
              <a:buFontTx/>
              <a:buChar char="-"/>
            </a:pPr>
            <a:r>
              <a:rPr lang="ko-KR" altLang="en-US" sz="2400" dirty="0">
                <a:solidFill>
                  <a:schemeClr val="tx1"/>
                </a:solidFill>
              </a:rPr>
              <a:t>파이썬 프로그래밍</a:t>
            </a:r>
            <a:r>
              <a:rPr lang="en-US" altLang="ko-KR" sz="2400" dirty="0">
                <a:solidFill>
                  <a:schemeClr val="tx1"/>
                </a:solidFill>
              </a:rPr>
              <a:t>(1~5</a:t>
            </a:r>
            <a:r>
              <a:rPr lang="ko-KR" altLang="en-US" sz="2400" dirty="0">
                <a:solidFill>
                  <a:schemeClr val="tx1"/>
                </a:solidFill>
              </a:rPr>
              <a:t>주</a:t>
            </a:r>
            <a:r>
              <a:rPr lang="en-US" altLang="ko-KR" sz="2400" dirty="0">
                <a:solidFill>
                  <a:schemeClr val="tx1"/>
                </a:solidFill>
              </a:rPr>
              <a:t>), 6</a:t>
            </a:r>
            <a:r>
              <a:rPr lang="ko-KR" altLang="en-US" sz="2400" dirty="0">
                <a:solidFill>
                  <a:schemeClr val="tx1"/>
                </a:solidFill>
              </a:rPr>
              <a:t>주차 패키지</a:t>
            </a:r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넘파이</a:t>
            </a:r>
            <a:r>
              <a:rPr lang="en-US" altLang="ko-KR" sz="2400" dirty="0">
                <a:solidFill>
                  <a:schemeClr val="tx1"/>
                </a:solidFill>
              </a:rPr>
              <a:t>, </a:t>
            </a:r>
            <a:r>
              <a:rPr lang="ko-KR" altLang="en-US" sz="2400" dirty="0" err="1">
                <a:solidFill>
                  <a:schemeClr val="tx1"/>
                </a:solidFill>
              </a:rPr>
              <a:t>매트플롯립</a:t>
            </a:r>
            <a:r>
              <a:rPr lang="ko-KR" altLang="en-US" sz="2400" dirty="0">
                <a:solidFill>
                  <a:schemeClr val="tx1"/>
                </a:solidFill>
              </a:rPr>
              <a:t> 등 소개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</a:p>
          <a:p>
            <a:pPr marL="342900" indent="-342900">
              <a:lnSpc>
                <a:spcPct val="120000"/>
              </a:lnSpc>
              <a:buFontTx/>
              <a:buChar char="-"/>
            </a:pPr>
            <a:r>
              <a:rPr lang="ko-KR" altLang="en-US" sz="2400" dirty="0" err="1">
                <a:solidFill>
                  <a:schemeClr val="tx1"/>
                </a:solidFill>
              </a:rPr>
              <a:t>파이썬</a:t>
            </a:r>
            <a:r>
              <a:rPr lang="ko-KR" altLang="en-US" sz="2400" dirty="0">
                <a:solidFill>
                  <a:schemeClr val="tx1"/>
                </a:solidFill>
              </a:rPr>
              <a:t> 기본 문법</a:t>
            </a:r>
            <a:r>
              <a:rPr lang="en-US" altLang="ko-KR" sz="2400" dirty="0">
                <a:solidFill>
                  <a:schemeClr val="tx1"/>
                </a:solidFill>
              </a:rPr>
              <a:t>, </a:t>
            </a:r>
            <a:r>
              <a:rPr lang="ko-KR" altLang="en-US" sz="2400" dirty="0">
                <a:solidFill>
                  <a:schemeClr val="tx1"/>
                </a:solidFill>
              </a:rPr>
              <a:t>간단한 프로그램 짜기</a:t>
            </a:r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>
                <a:solidFill>
                  <a:schemeClr val="tx1"/>
                </a:solidFill>
              </a:rPr>
              <a:t>클래스 등 문법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</a:p>
          <a:p>
            <a:pPr marL="342900" indent="-342900">
              <a:lnSpc>
                <a:spcPct val="120000"/>
              </a:lnSpc>
              <a:buFontTx/>
              <a:buChar char="-"/>
            </a:pPr>
            <a:r>
              <a:rPr lang="ko-KR" altLang="en-US" sz="2400" dirty="0">
                <a:solidFill>
                  <a:schemeClr val="tx1"/>
                </a:solidFill>
              </a:rPr>
              <a:t>구글 </a:t>
            </a:r>
            <a:r>
              <a:rPr lang="ko-KR" altLang="en-US" sz="2400" dirty="0" err="1">
                <a:solidFill>
                  <a:schemeClr val="tx1"/>
                </a:solidFill>
              </a:rPr>
              <a:t>코랩</a:t>
            </a:r>
            <a:r>
              <a:rPr lang="ko-KR" altLang="en-US" sz="2400" dirty="0">
                <a:solidFill>
                  <a:schemeClr val="tx1"/>
                </a:solidFill>
              </a:rPr>
              <a:t> 사용법 익히기 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20000"/>
              </a:lnSpc>
              <a:buFontTx/>
              <a:buChar char="-"/>
            </a:pPr>
            <a:r>
              <a:rPr lang="ko-KR" altLang="en-US" sz="2400" dirty="0" err="1">
                <a:solidFill>
                  <a:schemeClr val="tx1"/>
                </a:solidFill>
              </a:rPr>
              <a:t>넘파이</a:t>
            </a:r>
            <a:r>
              <a:rPr lang="ko-KR" altLang="en-US" sz="2400" dirty="0">
                <a:solidFill>
                  <a:schemeClr val="tx1"/>
                </a:solidFill>
              </a:rPr>
              <a:t> 등 문법 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20000"/>
              </a:lnSpc>
              <a:buFontTx/>
              <a:buChar char="-"/>
            </a:pPr>
            <a:endParaRPr lang="en-US" altLang="ko-KR" sz="24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ko-KR" altLang="en-US" sz="2800" b="1" dirty="0">
                <a:solidFill>
                  <a:schemeClr val="tx1"/>
                </a:solidFill>
              </a:rPr>
              <a:t>중간고사 이후 </a:t>
            </a:r>
            <a:r>
              <a:rPr lang="en-US" altLang="ko-KR" sz="2800" b="1" dirty="0">
                <a:solidFill>
                  <a:schemeClr val="tx1"/>
                </a:solidFill>
              </a:rPr>
              <a:t>(</a:t>
            </a:r>
            <a:r>
              <a:rPr lang="ko-KR" altLang="en-US" sz="2800" b="1" dirty="0">
                <a:solidFill>
                  <a:schemeClr val="tx1"/>
                </a:solidFill>
              </a:rPr>
              <a:t>알고리즘 위주 학습</a:t>
            </a:r>
            <a:r>
              <a:rPr lang="en-US" altLang="ko-KR" sz="2800" b="1" dirty="0">
                <a:solidFill>
                  <a:schemeClr val="tx1"/>
                </a:solidFill>
              </a:rPr>
              <a:t>,  </a:t>
            </a:r>
            <a:r>
              <a:rPr lang="ko-KR" altLang="en-US" sz="2800" b="1" dirty="0" err="1">
                <a:solidFill>
                  <a:schemeClr val="tx1"/>
                </a:solidFill>
              </a:rPr>
              <a:t>혼공머</a:t>
            </a:r>
            <a:r>
              <a:rPr lang="en-US" altLang="ko-KR" sz="2800" b="1" dirty="0">
                <a:solidFill>
                  <a:schemeClr val="tx1"/>
                </a:solidFill>
              </a:rPr>
              <a:t>+</a:t>
            </a:r>
            <a:r>
              <a:rPr lang="ko-KR" altLang="en-US" sz="2800" b="1" dirty="0">
                <a:solidFill>
                  <a:schemeClr val="tx1"/>
                </a:solidFill>
              </a:rPr>
              <a:t>딥</a:t>
            </a:r>
            <a:r>
              <a:rPr lang="en-US" altLang="ko-KR" sz="2800" b="1" dirty="0">
                <a:solidFill>
                  <a:schemeClr val="tx1"/>
                </a:solidFill>
              </a:rPr>
              <a:t>)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20000"/>
              </a:lnSpc>
              <a:buFontTx/>
              <a:buChar char="-"/>
            </a:pPr>
            <a:r>
              <a:rPr lang="ko-KR" altLang="en-US" sz="2400" dirty="0" err="1">
                <a:solidFill>
                  <a:schemeClr val="tx1"/>
                </a:solidFill>
              </a:rPr>
              <a:t>머신러닝</a:t>
            </a:r>
            <a:r>
              <a:rPr lang="ko-KR" altLang="en-US" sz="2400" dirty="0">
                <a:solidFill>
                  <a:schemeClr val="tx1"/>
                </a:solidFill>
              </a:rPr>
              <a:t> 알고리즘 학습</a:t>
            </a:r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>
                <a:solidFill>
                  <a:schemeClr val="tx1"/>
                </a:solidFill>
              </a:rPr>
              <a:t>이론</a:t>
            </a:r>
            <a:r>
              <a:rPr lang="en-US" altLang="ko-KR" sz="2400" dirty="0">
                <a:solidFill>
                  <a:schemeClr val="tx1"/>
                </a:solidFill>
              </a:rPr>
              <a:t>, </a:t>
            </a:r>
            <a:r>
              <a:rPr lang="ko-KR" altLang="en-US" sz="2400" dirty="0">
                <a:solidFill>
                  <a:schemeClr val="tx1"/>
                </a:solidFill>
              </a:rPr>
              <a:t>수학약간 포함</a:t>
            </a:r>
            <a:r>
              <a:rPr lang="en-US" altLang="ko-KR" sz="2400" dirty="0">
                <a:solidFill>
                  <a:schemeClr val="tx1"/>
                </a:solidFill>
              </a:rPr>
              <a:t>, </a:t>
            </a:r>
            <a:r>
              <a:rPr lang="ko-KR" altLang="en-US" sz="2400" dirty="0">
                <a:solidFill>
                  <a:schemeClr val="tx1"/>
                </a:solidFill>
              </a:rPr>
              <a:t>앤드류 응 강의 참조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</a:p>
          <a:p>
            <a:pPr marL="342900" indent="-342900">
              <a:lnSpc>
                <a:spcPct val="120000"/>
              </a:lnSpc>
              <a:buFontTx/>
              <a:buChar char="-"/>
            </a:pPr>
            <a:r>
              <a:rPr lang="ko-KR" altLang="en-US" sz="2400" dirty="0">
                <a:solidFill>
                  <a:schemeClr val="tx1"/>
                </a:solidFill>
              </a:rPr>
              <a:t>몇 가지 알고리즘 실습</a:t>
            </a:r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>
                <a:solidFill>
                  <a:schemeClr val="tx1"/>
                </a:solidFill>
              </a:rPr>
              <a:t>기존 함수 이용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</a:p>
          <a:p>
            <a:pPr marL="342900" indent="-342900">
              <a:lnSpc>
                <a:spcPct val="120000"/>
              </a:lnSpc>
              <a:buFontTx/>
              <a:buChar char="-"/>
            </a:pPr>
            <a:r>
              <a:rPr lang="ko-KR" altLang="en-US" sz="2400" dirty="0">
                <a:solidFill>
                  <a:schemeClr val="tx1"/>
                </a:solidFill>
              </a:rPr>
              <a:t>간단한 딥러닝 </a:t>
            </a:r>
            <a:endParaRPr lang="en-US" altLang="ko-KR" sz="24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1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2"/>
    </mc:Choice>
    <mc:Fallback xmlns="">
      <p:transition spd="slow" advTm="21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코딩이나 </a:t>
            </a:r>
            <a:r>
              <a:rPr lang="ko-KR" altLang="en-US" dirty="0" err="1"/>
              <a:t>머신러닝</a:t>
            </a:r>
            <a:r>
              <a:rPr lang="ko-KR" altLang="en-US" dirty="0"/>
              <a:t> 어떻게 혼자 공부해요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1224115" y="1224117"/>
            <a:ext cx="10323871" cy="4800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 b="1" dirty="0"/>
              <a:t>유튜브 혹은 다른 소스의 좋은 강의가 많음</a:t>
            </a:r>
            <a:r>
              <a:rPr lang="en-US" altLang="ko-KR" sz="2400" b="1" dirty="0"/>
              <a:t>!!!!</a:t>
            </a:r>
          </a:p>
          <a:p>
            <a:pPr>
              <a:lnSpc>
                <a:spcPct val="120000"/>
              </a:lnSpc>
            </a:pPr>
            <a:endParaRPr lang="en-US" altLang="ko-KR" sz="2400" b="1" dirty="0"/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2400" b="1" dirty="0" err="1"/>
              <a:t>김성훈교수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(</a:t>
            </a:r>
            <a:r>
              <a:rPr lang="ko-KR" altLang="en-US" sz="2400" b="1" dirty="0" err="1"/>
              <a:t>홍콩과기대</a:t>
            </a:r>
            <a:r>
              <a:rPr lang="en-US" altLang="ko-KR" sz="2400" b="1" dirty="0"/>
              <a:t>) </a:t>
            </a:r>
            <a:r>
              <a:rPr lang="ko-KR" altLang="en-US" sz="2400" b="1" dirty="0"/>
              <a:t>강의</a:t>
            </a:r>
            <a:endParaRPr lang="en-US" altLang="ko-KR" sz="2400" b="1" dirty="0"/>
          </a:p>
          <a:p>
            <a:pPr>
              <a:lnSpc>
                <a:spcPct val="120000"/>
              </a:lnSpc>
            </a:pPr>
            <a:r>
              <a:rPr lang="en-US" altLang="ko-KR" sz="2400" b="1" dirty="0">
                <a:hlinkClick r:id="rId2"/>
              </a:rPr>
              <a:t>https://hunkim.github.io/ml/</a:t>
            </a:r>
            <a:endParaRPr lang="en-US" altLang="ko-KR" sz="2400" b="1" dirty="0"/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2400" b="1" dirty="0"/>
              <a:t>앤드류 응 교수 </a:t>
            </a:r>
            <a:endParaRPr lang="en-US" altLang="ko-KR" sz="2400" b="1" dirty="0"/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altLang="ko-KR" sz="2400" b="1" dirty="0">
                <a:hlinkClick r:id="rId3"/>
              </a:rPr>
              <a:t>https://www.youtube.com/watch?v=PPLop4L2eGk&amp;list=PLLssT5z_DsK-h9vYZkQkYNWcItqhlRJLN</a:t>
            </a:r>
            <a:endParaRPr lang="en-US" altLang="ko-KR" sz="2400" b="1" dirty="0"/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2400" b="1" dirty="0" err="1"/>
              <a:t>코세라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Deep learning </a:t>
            </a:r>
            <a:r>
              <a:rPr lang="ko-KR" altLang="en-US" sz="2400" b="1" dirty="0"/>
              <a:t>강의</a:t>
            </a:r>
            <a:endParaRPr lang="en-US" altLang="ko-KR" sz="2400" b="1" dirty="0"/>
          </a:p>
          <a:p>
            <a:pPr>
              <a:lnSpc>
                <a:spcPct val="120000"/>
              </a:lnSpc>
            </a:pPr>
            <a:endParaRPr lang="en-US" altLang="ko-KR" sz="2400" b="1" dirty="0"/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2400" b="1" dirty="0"/>
              <a:t>파이썬 기본 강의 </a:t>
            </a:r>
            <a:r>
              <a:rPr lang="en-US" altLang="ko-KR" sz="2400" b="1" dirty="0">
                <a:hlinkClick r:id="rId4"/>
              </a:rPr>
              <a:t>https://www.youtube.com/watch?v=kWiCuklohdY</a:t>
            </a:r>
            <a:endParaRPr lang="en-US" altLang="ko-KR" sz="2400" b="1" dirty="0"/>
          </a:p>
          <a:p>
            <a:pPr>
              <a:lnSpc>
                <a:spcPct val="120000"/>
              </a:lnSpc>
            </a:pP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94567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"/>
    </mc:Choice>
    <mc:Fallback xmlns="">
      <p:transition spd="slow" advTm="156"/>
    </mc:Fallback>
  </mc:AlternateContent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TM02892315[[fn=줄기]]</Template>
  <TotalTime>4417</TotalTime>
  <Words>2183</Words>
  <Application>Microsoft Office PowerPoint</Application>
  <PresentationFormat>와이드스크린</PresentationFormat>
  <Paragraphs>299</Paragraphs>
  <Slides>50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50</vt:i4>
      </vt:variant>
    </vt:vector>
  </HeadingPairs>
  <TitlesOfParts>
    <vt:vector size="62" baseType="lpstr">
      <vt:lpstr>Wingdings 2</vt:lpstr>
      <vt:lpstr>Calibri Light</vt:lpstr>
      <vt:lpstr>arial</vt:lpstr>
      <vt:lpstr>맑은 고딕</vt:lpstr>
      <vt:lpstr>Arial Black</vt:lpstr>
      <vt:lpstr>맑은 고딕</vt:lpstr>
      <vt:lpstr>Consolas</vt:lpstr>
      <vt:lpstr>Calibri</vt:lpstr>
      <vt:lpstr>arial</vt:lpstr>
      <vt:lpstr>Courier New</vt:lpstr>
      <vt:lpstr>Wingdings</vt:lpstr>
      <vt:lpstr>HDOfficeLightV0</vt:lpstr>
      <vt:lpstr>파이썬 기초 및 머신러닝 실습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user</cp:lastModifiedBy>
  <cp:revision>202</cp:revision>
  <dcterms:created xsi:type="dcterms:W3CDTF">2016-07-19T11:33:55Z</dcterms:created>
  <dcterms:modified xsi:type="dcterms:W3CDTF">2025-02-27T07:20:38Z</dcterms:modified>
</cp:coreProperties>
</file>

<file path=docProps/thumbnail.jpeg>
</file>